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79" r:id="rId2"/>
    <p:sldId id="318" r:id="rId3"/>
    <p:sldId id="365" r:id="rId4"/>
    <p:sldId id="364" r:id="rId5"/>
    <p:sldId id="366" r:id="rId6"/>
    <p:sldId id="374" r:id="rId7"/>
    <p:sldId id="375" r:id="rId8"/>
    <p:sldId id="377" r:id="rId9"/>
    <p:sldId id="376" r:id="rId10"/>
    <p:sldId id="378" r:id="rId11"/>
    <p:sldId id="381" r:id="rId12"/>
    <p:sldId id="383" r:id="rId13"/>
    <p:sldId id="315" r:id="rId14"/>
    <p:sldId id="384" r:id="rId15"/>
  </p:sldIdLst>
  <p:sldSz cx="9144000" cy="5143500" type="screen16x9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6D2"/>
    <a:srgbClr val="0033CC"/>
    <a:srgbClr val="FFFFCC"/>
    <a:srgbClr val="68AAF2"/>
    <a:srgbClr val="FFFFFF"/>
    <a:srgbClr val="000000"/>
    <a:srgbClr val="F3F329"/>
    <a:srgbClr val="FBE121"/>
    <a:srgbClr val="FFFF1D"/>
    <a:srgbClr val="FFFF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684" y="-4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Relationship Id="rId5" Type="http://schemas.microsoft.com/office/2011/relationships/chartStyle" Target="style1.xml"/><Relationship Id="rId4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5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4175690424991688"/>
          <c:y val="0.15186025221715971"/>
          <c:w val="0.74832669294992205"/>
          <c:h val="0.74183757123082861"/>
        </c:manualLayout>
      </c:layout>
      <c:pie3DChart>
        <c:varyColors val="1"/>
        <c:ser>
          <c:idx val="0"/>
          <c:order val="0"/>
          <c:spPr>
            <a:ln>
              <a:solidFill>
                <a:srgbClr val="1F497D">
                  <a:lumMod val="60000"/>
                  <a:lumOff val="40000"/>
                </a:srgbClr>
              </a:solidFill>
            </a:ln>
          </c:spPr>
          <c:dPt>
            <c:idx val="0"/>
            <c:spPr>
              <a:solidFill>
                <a:srgbClr val="1F497D">
                  <a:lumMod val="20000"/>
                  <a:lumOff val="80000"/>
                </a:srgbClr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rgbClr val="1F497D">
                    <a:lumMod val="60000"/>
                    <a:lumOff val="40000"/>
                  </a:srgb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03E-45CD-8CB4-75BA0742921F}"/>
              </c:ext>
            </c:extLst>
          </c:dPt>
          <c:dPt>
            <c:idx val="1"/>
            <c:spPr>
              <a:solidFill>
                <a:srgbClr val="F79646">
                  <a:lumMod val="40000"/>
                  <a:lumOff val="60000"/>
                </a:srgbClr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rgbClr val="1F497D">
                    <a:lumMod val="60000"/>
                    <a:lumOff val="40000"/>
                  </a:srgb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03E-45CD-8CB4-75BA0742921F}"/>
              </c:ext>
            </c:extLst>
          </c:dPt>
          <c:dPt>
            <c:idx val="2"/>
            <c:spPr>
              <a:solidFill>
                <a:srgbClr val="8064A2">
                  <a:lumMod val="40000"/>
                  <a:lumOff val="60000"/>
                </a:srgbClr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rgbClr val="1F497D">
                    <a:lumMod val="60000"/>
                    <a:lumOff val="40000"/>
                  </a:srgb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03E-45CD-8CB4-75BA0742921F}"/>
              </c:ext>
            </c:extLst>
          </c:dPt>
          <c:dPt>
            <c:idx val="3"/>
            <c:spPr>
              <a:solidFill>
                <a:srgbClr val="9BBB59">
                  <a:lumMod val="40000"/>
                  <a:lumOff val="60000"/>
                </a:srgbClr>
              </a:solidFill>
              <a:ln>
                <a:solidFill>
                  <a:srgbClr val="1F497D">
                    <a:lumMod val="60000"/>
                    <a:lumOff val="40000"/>
                  </a:srgbClr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>
                <a:contourClr>
                  <a:srgbClr val="1F497D">
                    <a:lumMod val="60000"/>
                    <a:lumOff val="40000"/>
                  </a:srgbClr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03E-45CD-8CB4-75BA0742921F}"/>
              </c:ext>
            </c:extLst>
          </c:dPt>
          <c:dLbls>
            <c:dLbl>
              <c:idx val="0"/>
              <c:layout>
                <c:manualLayout>
                  <c:x val="-0.34482931036934189"/>
                  <c:y val="6.210835455483094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rgbClr val="0033CC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rgbClr val="0033CC"/>
                        </a:solidFill>
                      </a:rPr>
                      <a:t>3</a:t>
                    </a:r>
                    <a:endParaRPr lang="en-US" dirty="0">
                      <a:solidFill>
                        <a:srgbClr val="0033CC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6450233889581364E-2"/>
                      <c:h val="7.06797823562371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03E-45CD-8CB4-75BA0742921F}"/>
                </c:ext>
              </c:extLst>
            </c:dLbl>
            <c:dLbl>
              <c:idx val="1"/>
              <c:layout>
                <c:manualLayout>
                  <c:x val="-0.13602728948752829"/>
                  <c:y val="-0.2679309639460478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rgbClr val="0033CC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 smtClean="0">
                        <a:solidFill>
                          <a:srgbClr val="0033CC"/>
                        </a:solidFill>
                      </a:rPr>
                      <a:t>6</a:t>
                    </a:r>
                    <a:endParaRPr lang="en-US" sz="1200" dirty="0">
                      <a:solidFill>
                        <a:srgbClr val="0033CC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3410617212567008E-2"/>
                      <c:h val="7.2579543221917883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03E-45CD-8CB4-75BA0742921F}"/>
                </c:ext>
              </c:extLst>
            </c:dLbl>
            <c:dLbl>
              <c:idx val="2"/>
              <c:layout>
                <c:manualLayout>
                  <c:x val="0.50535102394820763"/>
                  <c:y val="-0.3490183311157329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rgbClr val="0033CC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dirty="0" smtClean="0">
                        <a:solidFill>
                          <a:srgbClr val="0033CC"/>
                        </a:solidFill>
                      </a:rPr>
                      <a:t>3</a:t>
                    </a:r>
                    <a:endParaRPr lang="en-US" sz="1200" dirty="0">
                      <a:solidFill>
                        <a:srgbClr val="0033CC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7.6532130788589406E-2"/>
                      <c:h val="6.573404372010316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03E-45CD-8CB4-75BA0742921F}"/>
                </c:ext>
              </c:extLst>
            </c:dLbl>
            <c:dLbl>
              <c:idx val="3"/>
              <c:layout>
                <c:manualLayout>
                  <c:x val="4.6996876732844549E-2"/>
                  <c:y val="0.2912010806186929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rgbClr val="0033CC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>
                        <a:solidFill>
                          <a:srgbClr val="0033CC"/>
                        </a:solidFill>
                      </a:rPr>
                      <a:t>3</a:t>
                    </a:r>
                    <a:endParaRPr lang="en-US" dirty="0">
                      <a:solidFill>
                        <a:srgbClr val="0033CC"/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Percent val="1"/>
              <c:extLst xmlns:c16r2="http://schemas.microsoft.com/office/drawing/2015/06/chart">
                <c:ext xmlns:c15="http://schemas.microsoft.com/office/drawing/2012/chart" uri="{CE6537A1-D6FC-4f65-9D91-7224C49458BB}">
                  <c15:layout>
                    <c:manualLayout>
                      <c:w val="6.3440712427190904E-2"/>
                      <c:h val="7.067978235623710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403E-45CD-8CB4-75BA0742921F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0033CC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Percent val="1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Секторалка!$B$4:$E$4</c:f>
              <c:strCache>
                <c:ptCount val="4"/>
                <c:pt idx="0">
                  <c:v>Загальноукраїнська
 солідарність</c:v>
                </c:pt>
                <c:pt idx="1">
                  <c:v>Сільський 
розвиток</c:v>
                </c:pt>
                <c:pt idx="2">
                  <c:v>Розвиток
людського
потенціалу</c:v>
                </c:pt>
                <c:pt idx="3">
                  <c:v>Розвиток
туризму</c:v>
                </c:pt>
              </c:strCache>
            </c:strRef>
          </c:cat>
          <c:val>
            <c:numRef>
              <c:f>Секторалка!$B$5:$E$5</c:f>
              <c:numCache>
                <c:formatCode>0.000000</c:formatCode>
                <c:ptCount val="4"/>
                <c:pt idx="0">
                  <c:v>3</c:v>
                </c:pt>
                <c:pt idx="1">
                  <c:v>6</c:v>
                </c:pt>
                <c:pt idx="2">
                  <c:v>3</c:v>
                </c:pt>
                <c:pt idx="3">
                  <c:v>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03E-45CD-8CB4-75BA0742921F}"/>
            </c:ext>
          </c:extLst>
        </c:ser>
        <c:dLbls>
          <c:showPercent val="1"/>
        </c:dLbls>
      </c:pie3DChart>
      <c:spPr>
        <a:noFill/>
        <a:ln>
          <a:noFill/>
        </a:ln>
        <a:effectLst/>
      </c:spPr>
    </c:plotArea>
    <c:plotVisOnly val="1"/>
    <c:dispBlanksAs val="zero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2"/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4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0.59576</cdr:x>
      <cdr:y>0.30226</cdr:y>
    </cdr:from>
    <cdr:to>
      <cdr:x>0.78853</cdr:x>
      <cdr:y>0.52094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514074" y="1121537"/>
          <a:ext cx="813478" cy="8114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200" b="1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Загальноукраїнська</a:t>
          </a:r>
          <a:endParaRPr lang="ru-RU" sz="1200" b="1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200" b="1" i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солідарність</a:t>
          </a:r>
          <a:endParaRPr lang="ru-RU" sz="1200" b="1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0.54388</cdr:x>
      <cdr:y>0.5789</cdr:y>
    </cdr:from>
    <cdr:to>
      <cdr:x>0.73665</cdr:x>
      <cdr:y>0.79758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295131" y="2147981"/>
          <a:ext cx="813478" cy="8114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Сільський</a:t>
          </a:r>
          <a:r>
            <a:rPr 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</a:p>
        <a:p xmlns:a="http://schemas.openxmlformats.org/drawingml/2006/main">
          <a:pPr algn="ctr"/>
          <a:r>
            <a:rPr lang="ru-RU" sz="1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розвиток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0.23477</cdr:x>
      <cdr:y>0.49431</cdr:y>
    </cdr:from>
    <cdr:to>
      <cdr:x>0.42754</cdr:x>
      <cdr:y>0.71299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247796" y="2066935"/>
          <a:ext cx="1024563" cy="91440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Розвиток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людського</a:t>
          </a:r>
          <a:r>
            <a:rPr lang="ru-RU" sz="1200" b="1" baseline="0" dirty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200" b="1" baseline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потенціалу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0.32432</cdr:x>
      <cdr:y>0.28031</cdr:y>
    </cdr:from>
    <cdr:to>
      <cdr:x>0.49636</cdr:x>
      <cdr:y>0.49899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368628" y="1040090"/>
          <a:ext cx="725999" cy="81140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ru-RU" sz="1200" b="1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Розвиток</a:t>
          </a:r>
          <a:endParaRPr lang="ru-RU" sz="12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 xmlns:a="http://schemas.openxmlformats.org/drawingml/2006/main">
          <a:pPr algn="ctr"/>
          <a:r>
            <a:rPr lang="ru-RU" sz="1200" b="1" dirty="0">
              <a:latin typeface="Times New Roman" panose="02020603050405020304" pitchFamily="18" charset="0"/>
              <a:cs typeface="Times New Roman" panose="02020603050405020304" pitchFamily="18" charset="0"/>
            </a:rPr>
            <a:t>туризму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97A06580-3E29-4619-9120-55F055C4094F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8FE7CB92-3C08-4548-A32F-10B9EB25E3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8586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7CB92-3C08-4548-A32F-10B9EB25E3AC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906483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7CB92-3C08-4548-A32F-10B9EB25E3AC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8416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E7CB92-3C08-4548-A32F-10B9EB25E3AC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6743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2C39-7452-489A-A2CB-A20914A29E1E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9CD4-9D12-444E-81E4-4FAC7E394C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7273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2C39-7452-489A-A2CB-A20914A29E1E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9CD4-9D12-444E-81E4-4FAC7E394C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058797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2C39-7452-489A-A2CB-A20914A29E1E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9CD4-9D12-444E-81E4-4FAC7E394C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70749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2C39-7452-489A-A2CB-A20914A29E1E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9CD4-9D12-444E-81E4-4FAC7E394C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3604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2C39-7452-489A-A2CB-A20914A29E1E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9CD4-9D12-444E-81E4-4FAC7E394C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1361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2C39-7452-489A-A2CB-A20914A29E1E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9CD4-9D12-444E-81E4-4FAC7E394C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1667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2C39-7452-489A-A2CB-A20914A29E1E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9CD4-9D12-444E-81E4-4FAC7E394C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66796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2C39-7452-489A-A2CB-A20914A29E1E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9CD4-9D12-444E-81E4-4FAC7E394C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37608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2C39-7452-489A-A2CB-A20914A29E1E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9CD4-9D12-444E-81E4-4FAC7E394C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994442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2C39-7452-489A-A2CB-A20914A29E1E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9CD4-9D12-444E-81E4-4FAC7E394C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1498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2C39-7452-489A-A2CB-A20914A29E1E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59CD4-9D12-444E-81E4-4FAC7E394C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4104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6C2C39-7452-489A-A2CB-A20914A29E1E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59CD4-9D12-444E-81E4-4FAC7E394C5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83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chart" Target="../charts/chart1.xml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линии для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20009"/>
            <a:ext cx="9144000" cy="547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5" descr="33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0016" y="-524594"/>
            <a:ext cx="3276600" cy="115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Рисунок 12" descr="Рисунок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1897" y="23686"/>
            <a:ext cx="1028688" cy="108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object 4"/>
          <p:cNvSpPr/>
          <p:nvPr/>
        </p:nvSpPr>
        <p:spPr>
          <a:xfrm>
            <a:off x="1859632" y="23686"/>
            <a:ext cx="392157" cy="3501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TextBox 14"/>
          <p:cNvSpPr txBox="1"/>
          <p:nvPr/>
        </p:nvSpPr>
        <p:spPr>
          <a:xfrm>
            <a:off x="1439572" y="483048"/>
            <a:ext cx="2743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ДЕПАРТАМЕНТ ЕКОНОМІЧНОГО РОЗВИТКУ, ТОРГІВЛІ ТА ТУРИЗМУ</a:t>
            </a:r>
          </a:p>
          <a:p>
            <a:r>
              <a:rPr lang="uk-UA" sz="10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ЛУГАНСЬКОЇ ОБЛАСНОЇ ДЕРЖАВНОЇ АДМІНІСТРАЦІЇ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16" name="Рисунок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81887" y="37492"/>
            <a:ext cx="314663" cy="35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1439572" y="37492"/>
            <a:ext cx="0" cy="1057835"/>
          </a:xfrm>
          <a:prstGeom prst="line">
            <a:avLst/>
          </a:prstGeom>
          <a:ln w="25400">
            <a:solidFill>
              <a:srgbClr val="333300">
                <a:alpha val="81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8" descr="55.png"/>
          <p:cNvPicPr>
            <a:picLocks noChangeAspect="1"/>
          </p:cNvPicPr>
          <p:nvPr/>
        </p:nvPicPr>
        <p:blipFill>
          <a:blip r:embed="rId7" cstate="print">
            <a:alphaModFix/>
          </a:blip>
          <a:stretch>
            <a:fillRect/>
          </a:stretch>
        </p:blipFill>
        <p:spPr>
          <a:xfrm>
            <a:off x="221897" y="1251578"/>
            <a:ext cx="8774328" cy="37515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21" name="Text Box 20"/>
          <p:cNvSpPr txBox="1">
            <a:spLocks noChangeArrowheads="1"/>
          </p:cNvSpPr>
          <p:nvPr/>
        </p:nvSpPr>
        <p:spPr bwMode="auto">
          <a:xfrm>
            <a:off x="5899139" y="1088077"/>
            <a:ext cx="1871663" cy="327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01" tIns="40000" rIns="80001" bIns="4000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uk-UA" altLang="ru-RU" sz="1600" dirty="0">
              <a:latin typeface="Arial" pitchFamily="34" charset="0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67233" y="1628723"/>
            <a:ext cx="8928992" cy="1168121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uk-UA" sz="3600" b="1" dirty="0" smtClean="0">
              <a:solidFill>
                <a:srgbClr val="002060"/>
              </a:solidFill>
              <a:latin typeface="+mn-lt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81537" y="2093959"/>
            <a:ext cx="87743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</a:t>
            </a:r>
            <a:r>
              <a:rPr lang="ru-RU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підтримки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секторальної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регіональної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r>
              <a:rPr lang="ru-RU" sz="3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endParaRPr lang="uk-UA" sz="3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280759" y="4237992"/>
            <a:ext cx="508513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rgbClr val="0041B6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Заступник директора Департаменту </a:t>
            </a:r>
            <a:endParaRPr lang="uk-UA" b="1" dirty="0" smtClean="0">
              <a:solidFill>
                <a:srgbClr val="0041B6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uk-UA" sz="2000" b="1" dirty="0" smtClean="0">
                <a:solidFill>
                  <a:srgbClr val="0041B6"/>
                </a:solidFill>
              </a:rPr>
              <a:t>ЛЮДМИЛА АХТИРСЬКА</a:t>
            </a:r>
          </a:p>
          <a:p>
            <a:pPr algn="ctr"/>
            <a:endParaRPr lang="ru-RU" b="1" dirty="0">
              <a:solidFill>
                <a:srgbClr val="0041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9146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линии для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20009"/>
            <a:ext cx="9144000" cy="547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Рисунок 19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00827"/>
            <a:ext cx="514344" cy="540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" name="Picture 5" descr="3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0016" y="-524594"/>
            <a:ext cx="3276600" cy="115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Заголовок 1"/>
          <p:cNvSpPr>
            <a:spLocks noGrp="1"/>
          </p:cNvSpPr>
          <p:nvPr>
            <p:ph type="ctrTitle"/>
          </p:nvPr>
        </p:nvSpPr>
        <p:spPr>
          <a:xfrm>
            <a:off x="671657" y="-123129"/>
            <a:ext cx="7727492" cy="91646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uk-UA" sz="3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регіонального розвитку</a:t>
            </a:r>
            <a:endParaRPr lang="uk-UA" sz="36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98999" y="900314"/>
            <a:ext cx="7272808" cy="731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990212"/>
            <a:ext cx="792088" cy="5734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7071" y="900314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77497" y="793332"/>
            <a:ext cx="558050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Загальноукраїнська солідарність</a:t>
            </a:r>
          </a:p>
          <a:p>
            <a:pPr algn="ctr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гранту – 1,2 до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58,0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Шестиугольник 25"/>
          <p:cNvSpPr/>
          <p:nvPr/>
        </p:nvSpPr>
        <p:spPr>
          <a:xfrm>
            <a:off x="489685" y="2018276"/>
            <a:ext cx="1647798" cy="574755"/>
          </a:xfrm>
          <a:prstGeom prst="hexagon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805045" y="1965190"/>
            <a:ext cx="1050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 – 6,0 </a:t>
            </a: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 грн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ятиугольник 29"/>
          <p:cNvSpPr/>
          <p:nvPr/>
        </p:nvSpPr>
        <p:spPr>
          <a:xfrm flipH="1">
            <a:off x="2144458" y="2017276"/>
            <a:ext cx="6556377" cy="608730"/>
          </a:xfrm>
          <a:prstGeom prst="homePlate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" name="TextBox 30"/>
          <p:cNvSpPr txBox="1"/>
          <p:nvPr/>
        </p:nvSpPr>
        <p:spPr>
          <a:xfrm>
            <a:off x="2415953" y="1980578"/>
            <a:ext cx="628488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</a:t>
            </a:r>
            <a:r>
              <a:rPr lang="uk-UA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можливостей для співробітництва регіонів </a:t>
            </a:r>
            <a:r>
              <a:rPr lang="uk-UA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сфері освіти, культури, історичних та культурологічних досліджень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Шестиугольник 51"/>
          <p:cNvSpPr/>
          <p:nvPr/>
        </p:nvSpPr>
        <p:spPr>
          <a:xfrm>
            <a:off x="508686" y="2789995"/>
            <a:ext cx="1647798" cy="574755"/>
          </a:xfrm>
          <a:prstGeom prst="hexagon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766336" y="2726863"/>
            <a:ext cx="11657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3,6 – 24,0 </a:t>
            </a: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 грн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Пятиугольник 53"/>
          <p:cNvSpPr/>
          <p:nvPr/>
        </p:nvSpPr>
        <p:spPr>
          <a:xfrm flipH="1">
            <a:off x="2144458" y="2789995"/>
            <a:ext cx="6549402" cy="574755"/>
          </a:xfrm>
          <a:prstGeom prst="homePlate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2189691" y="2757641"/>
            <a:ext cx="6528389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</a:t>
            </a:r>
            <a:r>
              <a:rPr lang="uk-UA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привабливого образу регіонів в </a:t>
            </a:r>
            <a:r>
              <a:rPr lang="uk-UA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Україні, інтеграція регіональних </a:t>
            </a:r>
            <a:r>
              <a:rPr lang="uk-UA" sz="17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ідентичностей</a:t>
            </a:r>
            <a:r>
              <a:rPr lang="uk-UA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загальноукраїнську ідентичність</a:t>
            </a:r>
            <a:r>
              <a:rPr lang="en-US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Шестиугольник 18"/>
          <p:cNvSpPr/>
          <p:nvPr/>
        </p:nvSpPr>
        <p:spPr>
          <a:xfrm>
            <a:off x="520712" y="3472052"/>
            <a:ext cx="1647798" cy="574755"/>
          </a:xfrm>
          <a:prstGeom prst="hexagon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778362" y="3408920"/>
            <a:ext cx="11657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3,6 – 24,0 </a:t>
            </a: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 грн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ятиугольник 22"/>
          <p:cNvSpPr/>
          <p:nvPr/>
        </p:nvSpPr>
        <p:spPr>
          <a:xfrm flipH="1">
            <a:off x="2156484" y="3472052"/>
            <a:ext cx="6549402" cy="574755"/>
          </a:xfrm>
          <a:prstGeom prst="homePlate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422062" y="3447085"/>
            <a:ext cx="627266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Інтеграція ВПО </a:t>
            </a:r>
            <a:r>
              <a:rPr lang="uk-UA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захист </a:t>
            </a:r>
            <a:r>
              <a:rPr lang="uk-UA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інтересів осіб, що вимушено опинились на тимчасово окупованій території 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Шестиугольник 24"/>
          <p:cNvSpPr/>
          <p:nvPr/>
        </p:nvSpPr>
        <p:spPr>
          <a:xfrm>
            <a:off x="520712" y="4137469"/>
            <a:ext cx="1647798" cy="574755"/>
          </a:xfrm>
          <a:prstGeom prst="hexagon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778362" y="4074337"/>
            <a:ext cx="11657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3,6 – 58,0 </a:t>
            </a: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 грн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Пятиугольник 27"/>
          <p:cNvSpPr/>
          <p:nvPr/>
        </p:nvSpPr>
        <p:spPr>
          <a:xfrm flipH="1">
            <a:off x="2156484" y="4137469"/>
            <a:ext cx="6549402" cy="574755"/>
          </a:xfrm>
          <a:prstGeom prst="homePlate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2433222" y="4236327"/>
            <a:ext cx="6272664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sz="1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Сприяння </a:t>
            </a:r>
            <a:r>
              <a:rPr lang="uk-UA" sz="1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економічній інтеграції регіонів та у регіонах</a:t>
            </a:r>
            <a:endParaRPr lang="ru-RU" sz="1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6800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линии для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20009"/>
            <a:ext cx="9144000" cy="547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Рисунок 19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00827"/>
            <a:ext cx="514344" cy="540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" name="Picture 5" descr="3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0016" y="-524594"/>
            <a:ext cx="3276600" cy="115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Заголовок 1"/>
          <p:cNvSpPr>
            <a:spLocks noGrp="1"/>
          </p:cNvSpPr>
          <p:nvPr>
            <p:ph type="ctrTitle"/>
          </p:nvPr>
        </p:nvSpPr>
        <p:spPr>
          <a:xfrm>
            <a:off x="671657" y="-123129"/>
            <a:ext cx="7727492" cy="91646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uk-UA" sz="3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регіонального розвитку</a:t>
            </a:r>
            <a:endParaRPr lang="uk-UA" sz="36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Шестиугольник 25"/>
          <p:cNvSpPr/>
          <p:nvPr/>
        </p:nvSpPr>
        <p:spPr>
          <a:xfrm>
            <a:off x="389132" y="1958830"/>
            <a:ext cx="1647798" cy="574755"/>
          </a:xfrm>
          <a:prstGeom prst="hexagon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704492" y="1905744"/>
            <a:ext cx="1050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 – 4,8 </a:t>
            </a: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 грн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ятиугольник 29"/>
          <p:cNvSpPr/>
          <p:nvPr/>
        </p:nvSpPr>
        <p:spPr>
          <a:xfrm flipH="1">
            <a:off x="2024904" y="1960390"/>
            <a:ext cx="6556377" cy="574755"/>
          </a:xfrm>
          <a:prstGeom prst="homePlate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2303373" y="1921387"/>
            <a:ext cx="6284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сільських територій з низькою щільністю населення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Шестиугольник 51"/>
          <p:cNvSpPr/>
          <p:nvPr/>
        </p:nvSpPr>
        <p:spPr>
          <a:xfrm>
            <a:off x="403081" y="2724366"/>
            <a:ext cx="1647798" cy="574755"/>
          </a:xfrm>
          <a:prstGeom prst="hexagon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660731" y="2661234"/>
            <a:ext cx="11657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 – 12,0 </a:t>
            </a: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 грн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Пятиугольник 53"/>
          <p:cNvSpPr/>
          <p:nvPr/>
        </p:nvSpPr>
        <p:spPr>
          <a:xfrm flipH="1">
            <a:off x="2038853" y="2724366"/>
            <a:ext cx="6549402" cy="574755"/>
          </a:xfrm>
          <a:prstGeom prst="homePlate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2327809" y="2670795"/>
            <a:ext cx="6272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умов для розвитку гірських територій та інших територій з обмеженим потенціалом розвитку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Шестиугольник 55"/>
          <p:cNvSpPr/>
          <p:nvPr/>
        </p:nvSpPr>
        <p:spPr>
          <a:xfrm>
            <a:off x="382157" y="3464213"/>
            <a:ext cx="1647798" cy="574755"/>
          </a:xfrm>
          <a:prstGeom prst="hexagon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697515" y="3401081"/>
            <a:ext cx="1050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 – 3,6 </a:t>
            </a: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 грн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Пятиугольник 57"/>
          <p:cNvSpPr/>
          <p:nvPr/>
        </p:nvSpPr>
        <p:spPr>
          <a:xfrm flipH="1">
            <a:off x="2024904" y="3464213"/>
            <a:ext cx="6556377" cy="574755"/>
          </a:xfrm>
          <a:prstGeom prst="homePlate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2315591" y="3425209"/>
            <a:ext cx="6267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 можливостей для розвитку територій, що підлягають реструктуризації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21848" y="900314"/>
            <a:ext cx="7910592" cy="731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83788" y="990212"/>
            <a:ext cx="792088" cy="5734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59259" y="900314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291307" y="807981"/>
            <a:ext cx="741660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7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 розвитку депресивних територій</a:t>
            </a:r>
          </a:p>
          <a:p>
            <a:pPr algn="ctr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гранту – 1,2 до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12,0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Шестиугольник 27"/>
          <p:cNvSpPr/>
          <p:nvPr/>
        </p:nvSpPr>
        <p:spPr>
          <a:xfrm>
            <a:off x="380598" y="4194945"/>
            <a:ext cx="1647798" cy="574755"/>
          </a:xfrm>
          <a:prstGeom prst="hexagon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695956" y="4131813"/>
            <a:ext cx="1050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 – 4,8 </a:t>
            </a: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 грн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Пятиугольник 32"/>
          <p:cNvSpPr/>
          <p:nvPr/>
        </p:nvSpPr>
        <p:spPr>
          <a:xfrm flipH="1">
            <a:off x="2023345" y="4194945"/>
            <a:ext cx="6556377" cy="574755"/>
          </a:xfrm>
          <a:prstGeom prst="homePlate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TextBox 33"/>
          <p:cNvSpPr txBox="1"/>
          <p:nvPr/>
        </p:nvSpPr>
        <p:spPr>
          <a:xfrm>
            <a:off x="2314032" y="4155941"/>
            <a:ext cx="62672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умов для розвитку прикордонних районів у несприятливих умовах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 flipV="1">
            <a:off x="380598" y="2567718"/>
            <a:ext cx="1642747" cy="89649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>
            <a:off x="401522" y="2598277"/>
            <a:ext cx="1621823" cy="82693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22938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линии для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20009"/>
            <a:ext cx="9144000" cy="547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Рисунок 19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00827"/>
            <a:ext cx="514344" cy="540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" name="Picture 5" descr="3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0016" y="-524594"/>
            <a:ext cx="3276600" cy="115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Заголовок 1"/>
          <p:cNvSpPr>
            <a:spLocks noGrp="1"/>
          </p:cNvSpPr>
          <p:nvPr>
            <p:ph type="ctrTitle"/>
          </p:nvPr>
        </p:nvSpPr>
        <p:spPr>
          <a:xfrm>
            <a:off x="671657" y="-123129"/>
            <a:ext cx="7727492" cy="91646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uk-UA" sz="3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регіонального розвитку</a:t>
            </a:r>
            <a:endParaRPr lang="uk-UA" sz="36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318691" y="900314"/>
            <a:ext cx="8389220" cy="731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Скругленный прямоугольник 35"/>
          <p:cNvSpPr/>
          <p:nvPr/>
        </p:nvSpPr>
        <p:spPr>
          <a:xfrm>
            <a:off x="364676" y="967544"/>
            <a:ext cx="792088" cy="5734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6309" y="900314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027882" y="815675"/>
            <a:ext cx="7808912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7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Ефективне управління регіональним розвитком</a:t>
            </a:r>
          </a:p>
          <a:p>
            <a:pPr algn="ctr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межах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ятиугольник 3"/>
          <p:cNvSpPr/>
          <p:nvPr/>
        </p:nvSpPr>
        <p:spPr>
          <a:xfrm>
            <a:off x="4111147" y="1848362"/>
            <a:ext cx="4752528" cy="521927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ятиугольник 38"/>
          <p:cNvSpPr/>
          <p:nvPr/>
        </p:nvSpPr>
        <p:spPr>
          <a:xfrm flipH="1">
            <a:off x="224492" y="1852742"/>
            <a:ext cx="3903942" cy="517547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224493" y="1761921"/>
            <a:ext cx="86391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Посилення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міжгалузевої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координації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планування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регіональної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політики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Пятиугольник 39"/>
          <p:cNvSpPr/>
          <p:nvPr/>
        </p:nvSpPr>
        <p:spPr>
          <a:xfrm>
            <a:off x="4101600" y="2480279"/>
            <a:ext cx="4752528" cy="521927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ятиугольник 40"/>
          <p:cNvSpPr/>
          <p:nvPr/>
        </p:nvSpPr>
        <p:spPr>
          <a:xfrm flipH="1">
            <a:off x="214945" y="2484659"/>
            <a:ext cx="3903942" cy="517547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214945" y="2399537"/>
            <a:ext cx="86189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Інформаційно-аналітичне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як</a:t>
            </a:r>
          </a:p>
          <a:p>
            <a:pPr lvl="0"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 для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розроблення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прийняття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обґрунтованих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управлінських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рішень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Пятиугольник 44"/>
          <p:cNvSpPr/>
          <p:nvPr/>
        </p:nvSpPr>
        <p:spPr>
          <a:xfrm>
            <a:off x="4111148" y="3122107"/>
            <a:ext cx="4752528" cy="521927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6" name="Пятиугольник 45"/>
          <p:cNvSpPr/>
          <p:nvPr/>
        </p:nvSpPr>
        <p:spPr>
          <a:xfrm flipH="1">
            <a:off x="224493" y="3126487"/>
            <a:ext cx="3903942" cy="517547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7" name="Пятиугольник 46"/>
          <p:cNvSpPr/>
          <p:nvPr/>
        </p:nvSpPr>
        <p:spPr>
          <a:xfrm>
            <a:off x="4128435" y="3742295"/>
            <a:ext cx="4775468" cy="1216762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Пятиугольник 47"/>
          <p:cNvSpPr/>
          <p:nvPr/>
        </p:nvSpPr>
        <p:spPr>
          <a:xfrm flipH="1">
            <a:off x="264718" y="3746674"/>
            <a:ext cx="3922786" cy="1206551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263807" y="3168062"/>
            <a:ext cx="85416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Інституційне забезпечення регіонального розвитку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2522" y="3794952"/>
            <a:ext cx="85998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ефективної системи підготовки та підвищення кваліфікації</a:t>
            </a:r>
          </a:p>
          <a:p>
            <a:pPr lvl="0" algn="ctr"/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фахівців державних службовців центральних та місцевих органів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виконавчої влади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посадових осіб місцевого самоврядування у сфері державного </a:t>
            </a:r>
            <a:endParaRPr lang="uk-UA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управління регіональним розвитком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467544" y="1848362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>
            <a:endCxn id="31" idx="3"/>
          </p:cNvCxnSpPr>
          <p:nvPr/>
        </p:nvCxnSpPr>
        <p:spPr>
          <a:xfrm>
            <a:off x="8604448" y="1848362"/>
            <a:ext cx="259227" cy="236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H="1">
            <a:off x="8604448" y="2067694"/>
            <a:ext cx="259227" cy="3025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H="1">
            <a:off x="467544" y="2370289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endCxn id="31" idx="1"/>
          </p:cNvCxnSpPr>
          <p:nvPr/>
        </p:nvCxnSpPr>
        <p:spPr>
          <a:xfrm flipH="1" flipV="1">
            <a:off x="224493" y="2085087"/>
            <a:ext cx="243051" cy="2852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>
            <a:stCxn id="31" idx="1"/>
          </p:cNvCxnSpPr>
          <p:nvPr/>
        </p:nvCxnSpPr>
        <p:spPr>
          <a:xfrm flipV="1">
            <a:off x="224493" y="1848362"/>
            <a:ext cx="243051" cy="2367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67544" y="2480279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467544" y="3002206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>
            <a:off x="8604448" y="2480279"/>
            <a:ext cx="229408" cy="235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>
            <a:stCxn id="55" idx="3"/>
          </p:cNvCxnSpPr>
          <p:nvPr/>
        </p:nvCxnSpPr>
        <p:spPr>
          <a:xfrm flipH="1">
            <a:off x="8604448" y="2722703"/>
            <a:ext cx="229408" cy="279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flipH="1">
            <a:off x="214945" y="2480279"/>
            <a:ext cx="252599" cy="2424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>
            <a:stCxn id="55" idx="1"/>
          </p:cNvCxnSpPr>
          <p:nvPr/>
        </p:nvCxnSpPr>
        <p:spPr>
          <a:xfrm>
            <a:off x="214945" y="2722703"/>
            <a:ext cx="252599" cy="2795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67544" y="3122107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>
            <a:endCxn id="45" idx="3"/>
          </p:cNvCxnSpPr>
          <p:nvPr/>
        </p:nvCxnSpPr>
        <p:spPr>
          <a:xfrm>
            <a:off x="8604448" y="3122107"/>
            <a:ext cx="259228" cy="260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45" idx="3"/>
          </p:cNvCxnSpPr>
          <p:nvPr/>
        </p:nvCxnSpPr>
        <p:spPr>
          <a:xfrm flipH="1">
            <a:off x="8604448" y="3383071"/>
            <a:ext cx="259228" cy="2609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/>
          <p:nvPr/>
        </p:nvCxnSpPr>
        <p:spPr>
          <a:xfrm flipH="1">
            <a:off x="214945" y="3122107"/>
            <a:ext cx="252600" cy="260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46" idx="3"/>
          </p:cNvCxnSpPr>
          <p:nvPr/>
        </p:nvCxnSpPr>
        <p:spPr>
          <a:xfrm>
            <a:off x="224493" y="3385261"/>
            <a:ext cx="243051" cy="25877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467544" y="3644034"/>
            <a:ext cx="813690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>
            <a:off x="899592" y="3742295"/>
            <a:ext cx="7416347" cy="117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endCxn id="47" idx="3"/>
          </p:cNvCxnSpPr>
          <p:nvPr/>
        </p:nvCxnSpPr>
        <p:spPr>
          <a:xfrm>
            <a:off x="8315939" y="3754024"/>
            <a:ext cx="587964" cy="5966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7" name="Прямая соединительная линия 1026"/>
          <p:cNvCxnSpPr/>
          <p:nvPr/>
        </p:nvCxnSpPr>
        <p:spPr>
          <a:xfrm flipH="1">
            <a:off x="264717" y="3739319"/>
            <a:ext cx="634875" cy="60016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1" name="Прямая соединительная линия 1030"/>
          <p:cNvCxnSpPr/>
          <p:nvPr/>
        </p:nvCxnSpPr>
        <p:spPr>
          <a:xfrm>
            <a:off x="263807" y="4350676"/>
            <a:ext cx="563777" cy="6025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5" name="Прямая соединительная линия 1034"/>
          <p:cNvCxnSpPr/>
          <p:nvPr/>
        </p:nvCxnSpPr>
        <p:spPr>
          <a:xfrm>
            <a:off x="827584" y="4953225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7" name="Прямая соединительная линия 1036"/>
          <p:cNvCxnSpPr>
            <a:stCxn id="47" idx="3"/>
          </p:cNvCxnSpPr>
          <p:nvPr/>
        </p:nvCxnSpPr>
        <p:spPr>
          <a:xfrm flipH="1">
            <a:off x="8316416" y="4350676"/>
            <a:ext cx="587487" cy="60254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flipV="1">
            <a:off x="545695" y="1867411"/>
            <a:ext cx="611069" cy="49849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520928" y="1851339"/>
            <a:ext cx="635836" cy="529152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 flipV="1">
            <a:off x="520928" y="2484491"/>
            <a:ext cx="635836" cy="51022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520928" y="2506512"/>
            <a:ext cx="635836" cy="50304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4" name="TextBox 83"/>
          <p:cNvSpPr txBox="1"/>
          <p:nvPr/>
        </p:nvSpPr>
        <p:spPr>
          <a:xfrm>
            <a:off x="420004" y="3105160"/>
            <a:ext cx="7649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>
                <a:solidFill>
                  <a:srgbClr val="FF0000"/>
                </a:solidFill>
              </a:rPr>
              <a:t>АРР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8914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5" descr="33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0016" y="-524594"/>
            <a:ext cx="3276600" cy="115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-124277" y="1089957"/>
            <a:ext cx="8100900" cy="346249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algn="ctr">
              <a:defRPr/>
            </a:pPr>
            <a:r>
              <a:rPr lang="uk-UA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повинен відповідати: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348331" y="917948"/>
            <a:ext cx="3633252" cy="68314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174043" y="990181"/>
            <a:ext cx="4958264" cy="819139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Мінрегіон оприлюднює оголошення про проведення конкурсного відбору проектів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37700" y="845190"/>
            <a:ext cx="36332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менш як за 2 місяці </a:t>
            </a:r>
            <a:endPara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дати проведення попереднього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конкурсного 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відбору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5121923" y="1240252"/>
            <a:ext cx="216024" cy="0"/>
          </a:xfrm>
          <a:prstGeom prst="straightConnector1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Заголовок 1"/>
          <p:cNvSpPr>
            <a:spLocks noGrp="1"/>
          </p:cNvSpPr>
          <p:nvPr>
            <p:ph type="ctrTitle"/>
          </p:nvPr>
        </p:nvSpPr>
        <p:spPr>
          <a:xfrm>
            <a:off x="649793" y="-92975"/>
            <a:ext cx="7727492" cy="91646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uk-UA" sz="3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Дорожня карта</a:t>
            </a:r>
            <a:endParaRPr lang="uk-UA" sz="36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" name="Рисунок 19" descr="Рисунок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07504" y="100827"/>
            <a:ext cx="514344" cy="540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4" name="Скругленный прямоугольник 33"/>
          <p:cNvSpPr/>
          <p:nvPr/>
        </p:nvSpPr>
        <p:spPr>
          <a:xfrm>
            <a:off x="5348331" y="1754139"/>
            <a:ext cx="3633252" cy="68314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5399762" y="1757658"/>
            <a:ext cx="36332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 строку,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визначеного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оголошенні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конкурсу</a:t>
            </a:r>
          </a:p>
        </p:txBody>
      </p:sp>
      <p:sp>
        <p:nvSpPr>
          <p:cNvPr id="36" name="Выноска со стрелкой вниз 35"/>
          <p:cNvSpPr/>
          <p:nvPr/>
        </p:nvSpPr>
        <p:spPr>
          <a:xfrm>
            <a:off x="174043" y="1814105"/>
            <a:ext cx="4958264" cy="830599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Замовник проекту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подає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попереднього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відбору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перелік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визначений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ПКМУ</a:t>
            </a:r>
          </a:p>
        </p:txBody>
      </p:sp>
      <p:cxnSp>
        <p:nvCxnSpPr>
          <p:cNvPr id="37" name="Прямая со стрелкой 36"/>
          <p:cNvCxnSpPr/>
          <p:nvPr/>
        </p:nvCxnSpPr>
        <p:spPr>
          <a:xfrm>
            <a:off x="5140367" y="2067268"/>
            <a:ext cx="216024" cy="0"/>
          </a:xfrm>
          <a:prstGeom prst="straightConnector1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Скругленный прямоугольник 37"/>
          <p:cNvSpPr/>
          <p:nvPr/>
        </p:nvSpPr>
        <p:spPr>
          <a:xfrm>
            <a:off x="5348331" y="2606099"/>
            <a:ext cx="3633252" cy="68314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5399762" y="2609618"/>
            <a:ext cx="36332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 2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дати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закінчення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строку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подачі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Выноска со стрелкой вниз 39"/>
          <p:cNvSpPr/>
          <p:nvPr/>
        </p:nvSpPr>
        <p:spPr>
          <a:xfrm>
            <a:off x="187295" y="2666525"/>
            <a:ext cx="4958264" cy="826667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Комісія з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попереднього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відбору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здійснює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відбір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проектів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" name="Прямая со стрелкой 40"/>
          <p:cNvCxnSpPr/>
          <p:nvPr/>
        </p:nvCxnSpPr>
        <p:spPr>
          <a:xfrm>
            <a:off x="5135352" y="2931509"/>
            <a:ext cx="216024" cy="0"/>
          </a:xfrm>
          <a:prstGeom prst="straightConnector1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Скругленный прямоугольник 41"/>
          <p:cNvSpPr/>
          <p:nvPr/>
        </p:nvSpPr>
        <p:spPr>
          <a:xfrm>
            <a:off x="5356391" y="3425734"/>
            <a:ext cx="3633252" cy="683146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5407822" y="3429253"/>
            <a:ext cx="36332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 2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місяців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після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надходження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документів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Выноска со стрелкой вниз 43"/>
          <p:cNvSpPr/>
          <p:nvPr/>
        </p:nvSpPr>
        <p:spPr>
          <a:xfrm>
            <a:off x="187742" y="3516678"/>
            <a:ext cx="4958264" cy="826667"/>
          </a:xfrm>
          <a:prstGeom prst="downArrowCallou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Засідання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конкурсної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комісії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5" name="Прямая со стрелкой 44"/>
          <p:cNvCxnSpPr/>
          <p:nvPr/>
        </p:nvCxnSpPr>
        <p:spPr>
          <a:xfrm>
            <a:off x="5148427" y="3738863"/>
            <a:ext cx="216024" cy="0"/>
          </a:xfrm>
          <a:prstGeom prst="straightConnector1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Скругленный прямоугольник 49"/>
          <p:cNvSpPr/>
          <p:nvPr/>
        </p:nvSpPr>
        <p:spPr>
          <a:xfrm>
            <a:off x="5345759" y="4268428"/>
            <a:ext cx="3643883" cy="647805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5364088" y="4299942"/>
            <a:ext cx="362519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Протягом 3 днів після прийняття рішення конкурсної комісії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Прямоугольник 52"/>
          <p:cNvSpPr/>
          <p:nvPr/>
        </p:nvSpPr>
        <p:spPr>
          <a:xfrm>
            <a:off x="178822" y="4350397"/>
            <a:ext cx="4948706" cy="5539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Мінрегіон розміщує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sz="1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1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конкурсу</a:t>
            </a:r>
          </a:p>
        </p:txBody>
      </p:sp>
      <p:cxnSp>
        <p:nvCxnSpPr>
          <p:cNvPr id="54" name="Прямая со стрелкой 53"/>
          <p:cNvCxnSpPr/>
          <p:nvPr/>
        </p:nvCxnSpPr>
        <p:spPr>
          <a:xfrm>
            <a:off x="5137796" y="4611122"/>
            <a:ext cx="216024" cy="0"/>
          </a:xfrm>
          <a:prstGeom prst="straightConnector1">
            <a:avLst/>
          </a:prstGeom>
          <a:ln w="38100"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8420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5" descr="33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0016" y="-524594"/>
            <a:ext cx="3276600" cy="115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Заголовок 1"/>
          <p:cNvSpPr>
            <a:spLocks noGrp="1"/>
          </p:cNvSpPr>
          <p:nvPr>
            <p:ph type="ctrTitle"/>
          </p:nvPr>
        </p:nvSpPr>
        <p:spPr>
          <a:xfrm>
            <a:off x="736241" y="2139702"/>
            <a:ext cx="7727492" cy="916461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uk-UA" sz="6600" b="1" i="1" dirty="0" smtClean="0">
                <a:solidFill>
                  <a:srgbClr val="0046D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Дякую за увагу!</a:t>
            </a:r>
            <a:endParaRPr lang="uk-UA" sz="6600" b="1" i="1" dirty="0">
              <a:solidFill>
                <a:srgbClr val="0046D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6" name="Рисунок 25" descr="Рисунок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1897" y="23686"/>
            <a:ext cx="1028688" cy="1080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7" name="object 4"/>
          <p:cNvSpPr/>
          <p:nvPr/>
        </p:nvSpPr>
        <p:spPr>
          <a:xfrm>
            <a:off x="1859632" y="23686"/>
            <a:ext cx="392157" cy="35016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TextBox 27"/>
          <p:cNvSpPr txBox="1"/>
          <p:nvPr/>
        </p:nvSpPr>
        <p:spPr>
          <a:xfrm>
            <a:off x="1439572" y="483048"/>
            <a:ext cx="2743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10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ДЕПАРТАМЕНТ ЕКОНОМІЧНОГО РОЗВИТКУ, ТОРГІВЛІ ТА ТУРИЗМУ</a:t>
            </a:r>
          </a:p>
          <a:p>
            <a:r>
              <a:rPr lang="uk-UA" sz="1000" dirty="0" smtClean="0">
                <a:solidFill>
                  <a:schemeClr val="tx2">
                    <a:lumMod val="75000"/>
                  </a:schemeClr>
                </a:solidFill>
                <a:latin typeface="Arial Narrow" pitchFamily="34" charset="0"/>
              </a:rPr>
              <a:t>ЛУГАНСЬКОЇ ОБЛАСНОЇ ДЕРЖАВНОЇ АДМІНІСТРАЦІЇ</a:t>
            </a:r>
            <a:endParaRPr lang="ru-RU" sz="1000" dirty="0">
              <a:solidFill>
                <a:schemeClr val="tx2">
                  <a:lumMod val="75000"/>
                </a:schemeClr>
              </a:solidFill>
              <a:latin typeface="Arial Narrow" pitchFamily="34" charset="0"/>
            </a:endParaRPr>
          </a:p>
        </p:txBody>
      </p:sp>
      <p:pic>
        <p:nvPicPr>
          <p:cNvPr id="29" name="Рисунок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81887" y="37492"/>
            <a:ext cx="314663" cy="359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0" name="Прямая соединительная линия 29"/>
          <p:cNvCxnSpPr/>
          <p:nvPr/>
        </p:nvCxnSpPr>
        <p:spPr>
          <a:xfrm>
            <a:off x="1439572" y="37492"/>
            <a:ext cx="0" cy="1057835"/>
          </a:xfrm>
          <a:prstGeom prst="line">
            <a:avLst/>
          </a:prstGeom>
          <a:ln w="25400">
            <a:solidFill>
              <a:srgbClr val="333300">
                <a:alpha val="81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52494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922158525"/>
              </p:ext>
            </p:extLst>
          </p:nvPr>
        </p:nvGraphicFramePr>
        <p:xfrm>
          <a:off x="-108520" y="1399303"/>
          <a:ext cx="4219940" cy="3710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3" name="Picture 5" descr="3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0016" y="-524594"/>
            <a:ext cx="3276600" cy="115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Заголовок 1"/>
          <p:cNvSpPr>
            <a:spLocks noGrp="1"/>
          </p:cNvSpPr>
          <p:nvPr>
            <p:ph type="ctrTitle"/>
          </p:nvPr>
        </p:nvSpPr>
        <p:spPr>
          <a:xfrm>
            <a:off x="621848" y="43434"/>
            <a:ext cx="8414648" cy="76942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uk-UA" sz="3200" b="1" dirty="0">
                <a:solidFill>
                  <a:srgbClr val="002060"/>
                </a:solidFill>
                <a:latin typeface="+mn-lt"/>
              </a:rPr>
              <a:t>Програма підтримки секторальної  </a:t>
            </a:r>
            <a:r>
              <a:rPr lang="uk-UA" sz="3200" b="1" dirty="0" smtClean="0">
                <a:solidFill>
                  <a:srgbClr val="002060"/>
                </a:solidFill>
                <a:latin typeface="+mn-lt"/>
              </a:rPr>
              <a:t>політики</a:t>
            </a:r>
            <a:endParaRPr lang="ru-RU" sz="3200" b="1" dirty="0">
              <a:solidFill>
                <a:srgbClr val="002060"/>
              </a:solidFill>
              <a:latin typeface="+mn-lt"/>
            </a:endParaRPr>
          </a:p>
        </p:txBody>
      </p:sp>
      <p:pic>
        <p:nvPicPr>
          <p:cNvPr id="11" name="Рисунок 10" descr="Рисунок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7504" y="100827"/>
            <a:ext cx="514344" cy="540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4842241" y="3849618"/>
            <a:ext cx="4028181" cy="111740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015347" y="3805806"/>
            <a:ext cx="386332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Спільний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Луганської та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Львівської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облдержадміністрацій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«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Схід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Захід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разом: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будуємо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довіру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зі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шкільної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парти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на суму </a:t>
            </a:r>
            <a:r>
              <a:rPr lang="ru-RU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13,2 млн </a:t>
            </a:r>
            <a:r>
              <a:rPr lang="ru-RU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endParaRPr lang="ru-RU" sz="17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842241" y="2617520"/>
            <a:ext cx="4028181" cy="106774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034869" y="2822207"/>
            <a:ext cx="390017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1700" b="1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проекти</a:t>
            </a:r>
            <a:r>
              <a:rPr lang="ru-RU" sz="17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ДЗ «ЛНУ </a:t>
            </a:r>
            <a:r>
              <a:rPr lang="ru-RU" sz="1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ім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Шевченка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суму </a:t>
            </a:r>
            <a:r>
              <a:rPr lang="ru-RU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3,1 млн </a:t>
            </a:r>
            <a:r>
              <a:rPr lang="ru-RU" sz="17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sz="17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7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4861989" y="1223935"/>
            <a:ext cx="4008433" cy="121058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028031" y="1380889"/>
            <a:ext cx="3877045" cy="854080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Будівництво </a:t>
            </a:r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радіотелевізійної 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станції </a:t>
            </a:r>
            <a:r>
              <a:rPr lang="uk-UA" sz="17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1700" dirty="0" err="1" smtClean="0">
                <a:latin typeface="Times New Roman" pitchFamily="18" charset="0"/>
                <a:cs typeface="Times New Roman" pitchFamily="18" charset="0"/>
              </a:rPr>
              <a:t>Попаснянському</a:t>
            </a:r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 районі</a:t>
            </a:r>
          </a:p>
          <a:p>
            <a:r>
              <a:rPr lang="uk-UA" sz="1700" dirty="0" smtClean="0">
                <a:latin typeface="Times New Roman" pitchFamily="18" charset="0"/>
                <a:cs typeface="Times New Roman" pitchFamily="18" charset="0"/>
              </a:rPr>
              <a:t>на суму </a:t>
            </a:r>
            <a:r>
              <a:rPr lang="uk-UA" sz="1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23,7 млн грн</a:t>
            </a:r>
            <a:endParaRPr lang="uk-UA" sz="17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6823" t="34776" r="11881" b="13441"/>
          <a:stretch/>
        </p:blipFill>
        <p:spPr>
          <a:xfrm>
            <a:off x="3947910" y="1131676"/>
            <a:ext cx="1080121" cy="136815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2803896" y="575182"/>
            <a:ext cx="39930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u="sng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Перший конкурсний відбір</a:t>
            </a:r>
            <a:endParaRPr lang="ru-RU" sz="2400" b="1" u="sng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0319" y="1241210"/>
            <a:ext cx="26422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/>
              <a:t>Подано </a:t>
            </a:r>
            <a:r>
              <a:rPr lang="uk-UA" sz="2000" b="1" dirty="0" smtClean="0">
                <a:solidFill>
                  <a:schemeClr val="tx2"/>
                </a:solidFill>
              </a:rPr>
              <a:t>15</a:t>
            </a:r>
            <a:r>
              <a:rPr lang="uk-UA" b="1" dirty="0" smtClean="0"/>
              <a:t> проектів </a:t>
            </a:r>
          </a:p>
          <a:p>
            <a:pPr algn="ctr"/>
            <a:r>
              <a:rPr lang="uk-UA" b="1" dirty="0" smtClean="0"/>
              <a:t>на суму </a:t>
            </a:r>
            <a:r>
              <a:rPr lang="uk-UA" sz="2000" b="1" dirty="0" smtClean="0">
                <a:solidFill>
                  <a:schemeClr val="tx2"/>
                </a:solidFill>
              </a:rPr>
              <a:t>173,65</a:t>
            </a:r>
            <a:r>
              <a:rPr lang="uk-UA" b="1" dirty="0" smtClean="0">
                <a:solidFill>
                  <a:schemeClr val="tx2"/>
                </a:solidFill>
              </a:rPr>
              <a:t> млн грн</a:t>
            </a:r>
            <a:endParaRPr lang="ru-RU" b="1" dirty="0">
              <a:solidFill>
                <a:schemeClr val="tx2"/>
              </a:solidFill>
            </a:endParaRPr>
          </a:p>
        </p:txBody>
      </p:sp>
      <p:pic>
        <p:nvPicPr>
          <p:cNvPr id="1026" name="Picture 2" descr="Ð ÐµÐ·ÑÐ»ÑÑÐ°Ñ Ð¿Ð¾ÑÑÐºÑ Ð·Ð¾Ð±ÑÐ°Ð¶ÐµÐ½Ñ Ð·Ð° Ð·Ð°Ð¿Ð¸ÑÐ¾Ð¼ &quot;ÑÑÑÐ´ÐµÐ½Ñ ÑÐµÐ»Ð¾Ð²ÐµÑÐµÐº Ð´Ð»Ñ Ð¿ÑÐµÐ·ÐµÐ½ÑÐ°ÑÐ¸Ð¸&quot;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1162"/>
          <a:stretch/>
        </p:blipFill>
        <p:spPr bwMode="auto">
          <a:xfrm>
            <a:off x="3940137" y="2552210"/>
            <a:ext cx="1087894" cy="119757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Ð ÐµÐ·ÑÐ»ÑÑÐ°Ñ Ð¿Ð¾ÑÑÐºÑ Ð·Ð¾Ð±ÑÐ°Ð¶ÐµÐ½Ñ Ð·Ð° Ð·Ð°Ð¿Ð¸ÑÐ¾Ð¼ &quot;ÑÑÐµÐ½Ð¸Ðº Ð·Ð° Ð¿Ð°ÑÑÐ¾Ð¹ ÑÐµÐ»Ð¾Ð²ÐµÑÐµÐº Ð´Ð»Ñ Ð¿ÑÐµÐ·ÐµÐ½ÑÐ°ÑÐ¸Ð¸&quot;"/>
          <p:cNvPicPr>
            <a:picLocks noChangeAspect="1" noChangeArrowheads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8945" r="3773"/>
          <a:stretch/>
        </p:blipFill>
        <p:spPr bwMode="auto">
          <a:xfrm>
            <a:off x="3938540" y="3815096"/>
            <a:ext cx="1096329" cy="11718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027081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линии для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20009"/>
            <a:ext cx="9144000" cy="547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Рисунок 19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00827"/>
            <a:ext cx="514344" cy="540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" name="Picture 5" descr="3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0016" y="-524594"/>
            <a:ext cx="3276600" cy="115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Заголовок 1"/>
          <p:cNvSpPr>
            <a:spLocks noGrp="1"/>
          </p:cNvSpPr>
          <p:nvPr>
            <p:ph type="ctrTitle"/>
          </p:nvPr>
        </p:nvSpPr>
        <p:spPr>
          <a:xfrm>
            <a:off x="671657" y="-123129"/>
            <a:ext cx="7727492" cy="91646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uk-UA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Нормативно-правові акти</a:t>
            </a:r>
            <a:endParaRPr lang="uk-UA" sz="3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 Box 20"/>
          <p:cNvSpPr txBox="1">
            <a:spLocks noChangeArrowheads="1"/>
          </p:cNvSpPr>
          <p:nvPr/>
        </p:nvSpPr>
        <p:spPr bwMode="auto">
          <a:xfrm>
            <a:off x="5866809" y="1056016"/>
            <a:ext cx="1871663" cy="3270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0001" tIns="40000" rIns="80001" bIns="4000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uk-UA" altLang="ru-RU" sz="1600" dirty="0">
              <a:latin typeface="Arial" pitchFamily="34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898999" y="651219"/>
            <a:ext cx="7272808" cy="731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 КМУ від 16.11.2016 № 827 (зі змінами)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«Деякі питання фінансування програм та проектів регіонального розвитку»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898999" y="3831935"/>
            <a:ext cx="7272808" cy="110867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</a:t>
            </a:r>
            <a:r>
              <a:rPr lang="ru-RU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Мінрегіону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18.05.2017 </a:t>
            </a:r>
            <a:r>
              <a:rPr lang="ru-RU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120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Вимог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опису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картки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проекту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реалізовуватися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рахунок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коштів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державного бюджету,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отриманих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Європейського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Союзу»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898999" y="2229512"/>
            <a:ext cx="7272808" cy="90593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 КМУ від 07.10.2015 № </a:t>
            </a:r>
            <a:r>
              <a:rPr lang="uk-UA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733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«Деякі питання реалізації у 2018-2020 роках Державної стратегії регіонального розвитку </a:t>
            </a:r>
          </a:p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період до 2020 року»</a:t>
            </a:r>
            <a:endParaRPr lang="ru-RU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898999" y="3219486"/>
            <a:ext cx="7272808" cy="52841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регіонального</a:t>
            </a:r>
            <a:r>
              <a:rPr lang="ru-RU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схвалені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постановою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Кабінету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Міністрів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12.09.2018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733</a:t>
            </a:r>
            <a:endParaRPr lang="ru-RU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898999" y="1440365"/>
            <a:ext cx="7272808" cy="731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Постанова КМУ від 06.08.2014 № 385 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затвердження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Державної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стратегії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регіонального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період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2020 року</a:t>
            </a:r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562926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линии для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20009"/>
            <a:ext cx="9144000" cy="547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Рисунок 19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00827"/>
            <a:ext cx="514344" cy="540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" name="Picture 5" descr="3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0016" y="-524594"/>
            <a:ext cx="3276600" cy="115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Шестиугольник 8"/>
          <p:cNvSpPr/>
          <p:nvPr/>
        </p:nvSpPr>
        <p:spPr>
          <a:xfrm>
            <a:off x="3442639" y="1610175"/>
            <a:ext cx="1804399" cy="1694441"/>
          </a:xfrm>
          <a:prstGeom prst="hexagon">
            <a:avLst/>
          </a:prstGeom>
          <a:solidFill>
            <a:srgbClr val="FCFDC7"/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3481680" y="2044970"/>
            <a:ext cx="17310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Замовники</a:t>
            </a:r>
          </a:p>
          <a:p>
            <a:pPr algn="ctr"/>
            <a:r>
              <a:rPr lang="uk-UA" sz="2400" b="1" dirty="0" smtClean="0">
                <a:solidFill>
                  <a:srgbClr val="33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проекту</a:t>
            </a:r>
            <a:endParaRPr lang="ru-RU" sz="2400" b="1" dirty="0">
              <a:solidFill>
                <a:srgbClr val="33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Шестиугольник 2"/>
          <p:cNvSpPr/>
          <p:nvPr/>
        </p:nvSpPr>
        <p:spPr>
          <a:xfrm>
            <a:off x="3374392" y="262316"/>
            <a:ext cx="1972955" cy="1200329"/>
          </a:xfrm>
          <a:prstGeom prst="hexagon">
            <a:avLst/>
          </a:prstGeom>
          <a:solidFill>
            <a:srgbClr val="E9EFF7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3532073" y="259255"/>
            <a:ext cx="165759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Центральний </a:t>
            </a:r>
          </a:p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</a:t>
            </a:r>
          </a:p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виконавчої </a:t>
            </a:r>
          </a:p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Шестиугольник 20"/>
          <p:cNvSpPr/>
          <p:nvPr/>
        </p:nvSpPr>
        <p:spPr>
          <a:xfrm>
            <a:off x="876671" y="3451373"/>
            <a:ext cx="7049134" cy="1564209"/>
          </a:xfrm>
          <a:prstGeom prst="hexagon">
            <a:avLst/>
          </a:prstGeom>
          <a:solidFill>
            <a:srgbClr val="E9EFF7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Шестиугольник 23"/>
          <p:cNvSpPr/>
          <p:nvPr/>
        </p:nvSpPr>
        <p:spPr>
          <a:xfrm>
            <a:off x="5323608" y="1615826"/>
            <a:ext cx="2761489" cy="1676261"/>
          </a:xfrm>
          <a:prstGeom prst="hexagon">
            <a:avLst/>
          </a:prstGeom>
          <a:solidFill>
            <a:srgbClr val="E9EFF7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5459203" y="1620150"/>
            <a:ext cx="249029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</a:t>
            </a:r>
          </a:p>
          <a:p>
            <a:pPr algn="ct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амоврядування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</a:p>
          <a:p>
            <a:pPr algn="ct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засновані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ними </a:t>
            </a:r>
          </a:p>
          <a:p>
            <a:pPr algn="ctr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всеукраїнські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асоціації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7" name="Шестиугольник 26"/>
          <p:cNvSpPr/>
          <p:nvPr/>
        </p:nvSpPr>
        <p:spPr>
          <a:xfrm>
            <a:off x="606835" y="1610175"/>
            <a:ext cx="2761489" cy="1694441"/>
          </a:xfrm>
          <a:prstGeom prst="hexagon">
            <a:avLst/>
          </a:prstGeom>
          <a:solidFill>
            <a:srgbClr val="E9EFF7"/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1331630" y="1791701"/>
            <a:ext cx="131189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Місцевий </a:t>
            </a:r>
          </a:p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 </a:t>
            </a:r>
          </a:p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виконавчої </a:t>
            </a:r>
          </a:p>
          <a:p>
            <a:pPr algn="ctr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043608" y="3623829"/>
            <a:ext cx="67687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ержавне</a:t>
            </a:r>
            <a:r>
              <a:rPr lang="uk-UA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комунальне підприємство, установа чи організація, що належать до сфери управління центрального або місцевого органу виконавчої влади, перебувають в управлінні органу місцевого самоврядування чи засновані ними та визначені таким органом відповідальними за підготовку і реалізацію проекту, виконання функцій замовника </a:t>
            </a:r>
            <a:r>
              <a:rPr lang="uk-UA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будівництва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07231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линии для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20009"/>
            <a:ext cx="9144000" cy="547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Рисунок 19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00827"/>
            <a:ext cx="514344" cy="540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" name="Picture 5" descr="3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0016" y="-524594"/>
            <a:ext cx="3276600" cy="115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Заголовок 1"/>
          <p:cNvSpPr>
            <a:spLocks noGrp="1"/>
          </p:cNvSpPr>
          <p:nvPr>
            <p:ph type="ctrTitle"/>
          </p:nvPr>
        </p:nvSpPr>
        <p:spPr>
          <a:xfrm>
            <a:off x="671657" y="-123129"/>
            <a:ext cx="7727492" cy="91646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uk-UA" sz="3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регіонального розвитку</a:t>
            </a:r>
            <a:endParaRPr lang="uk-UA" sz="36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21494" y="733560"/>
            <a:ext cx="6160324" cy="53767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94095" y="823458"/>
            <a:ext cx="792088" cy="3578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1093" y="723221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50535" y="748767"/>
            <a:ext cx="438184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Інноваційна економіка та інвестиції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444208" y="730198"/>
            <a:ext cx="2353971" cy="5410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Мінекономрозвитку та МОН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221494" y="1320149"/>
            <a:ext cx="6160324" cy="53767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94095" y="1410047"/>
            <a:ext cx="792088" cy="3578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1093" y="1309810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173416" y="1335356"/>
            <a:ext cx="25360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Сільський розвиток</a:t>
            </a: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6444208" y="1316787"/>
            <a:ext cx="2353971" cy="5410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Мінагрополітики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221494" y="1919501"/>
            <a:ext cx="6160324" cy="53767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Скругленный прямоугольник 42"/>
          <p:cNvSpPr/>
          <p:nvPr/>
        </p:nvSpPr>
        <p:spPr>
          <a:xfrm>
            <a:off x="294095" y="2009399"/>
            <a:ext cx="792088" cy="3578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01093" y="1909162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12396" y="1934708"/>
            <a:ext cx="22581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туризму</a:t>
            </a:r>
          </a:p>
        </p:txBody>
      </p:sp>
      <p:sp>
        <p:nvSpPr>
          <p:cNvPr id="46" name="Скругленный прямоугольник 45"/>
          <p:cNvSpPr/>
          <p:nvPr/>
        </p:nvSpPr>
        <p:spPr>
          <a:xfrm>
            <a:off x="6444208" y="1916139"/>
            <a:ext cx="2353971" cy="5410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Мінекономрозвитку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Скругленный прямоугольник 46"/>
          <p:cNvSpPr/>
          <p:nvPr/>
        </p:nvSpPr>
        <p:spPr>
          <a:xfrm>
            <a:off x="221494" y="2508846"/>
            <a:ext cx="6160324" cy="53767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Скругленный прямоугольник 47"/>
          <p:cNvSpPr/>
          <p:nvPr/>
        </p:nvSpPr>
        <p:spPr>
          <a:xfrm>
            <a:off x="294095" y="2598744"/>
            <a:ext cx="792088" cy="3578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01093" y="249850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1503361" y="2524053"/>
            <a:ext cx="3876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людського потенціалу</a:t>
            </a:r>
          </a:p>
        </p:txBody>
      </p:sp>
      <p:sp>
        <p:nvSpPr>
          <p:cNvPr id="51" name="Скругленный прямоугольник 50"/>
          <p:cNvSpPr/>
          <p:nvPr/>
        </p:nvSpPr>
        <p:spPr>
          <a:xfrm>
            <a:off x="6444208" y="2505484"/>
            <a:ext cx="2353971" cy="5410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Мінсоцполітики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221494" y="3107168"/>
            <a:ext cx="6160324" cy="53767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294095" y="3197066"/>
            <a:ext cx="792088" cy="3578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01093" y="309682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1065811" y="3118024"/>
            <a:ext cx="53160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 розвитку депресивних територій</a:t>
            </a:r>
            <a:endParaRPr lang="uk-UA" sz="20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6444208" y="3103806"/>
            <a:ext cx="2353971" cy="5410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Мінрегіон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221494" y="3716446"/>
            <a:ext cx="6160324" cy="53767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294095" y="3806344"/>
            <a:ext cx="792088" cy="3578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501093" y="3706107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438115" y="3625608"/>
            <a:ext cx="45917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0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Ефективне управління регіональним </a:t>
            </a:r>
          </a:p>
          <a:p>
            <a:pPr algn="ctr"/>
            <a:r>
              <a:rPr lang="uk-UA" sz="20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розвитком</a:t>
            </a:r>
            <a:endParaRPr lang="uk-UA" sz="2000" b="1" dirty="0">
              <a:solidFill>
                <a:srgbClr val="0033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Скругленный прямоугольник 60"/>
          <p:cNvSpPr/>
          <p:nvPr/>
        </p:nvSpPr>
        <p:spPr>
          <a:xfrm>
            <a:off x="6444208" y="3713084"/>
            <a:ext cx="2353971" cy="5410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Мінрегіон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Скругленный прямоугольник 61"/>
          <p:cNvSpPr/>
          <p:nvPr/>
        </p:nvSpPr>
        <p:spPr>
          <a:xfrm>
            <a:off x="221494" y="4318715"/>
            <a:ext cx="6160324" cy="53767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Скругленный прямоугольник 62"/>
          <p:cNvSpPr/>
          <p:nvPr/>
        </p:nvSpPr>
        <p:spPr>
          <a:xfrm>
            <a:off x="294095" y="4408613"/>
            <a:ext cx="792088" cy="35788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501093" y="4308376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703261" y="4322314"/>
            <a:ext cx="40411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000" b="1" dirty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Загальноукраїнська солідарність</a:t>
            </a: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6444208" y="4315353"/>
            <a:ext cx="2353971" cy="541039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Мінрегіон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980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линии для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20009"/>
            <a:ext cx="9144000" cy="547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Рисунок 19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00827"/>
            <a:ext cx="514344" cy="540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" name="Picture 5" descr="3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0016" y="-524594"/>
            <a:ext cx="3276600" cy="115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Заголовок 1"/>
          <p:cNvSpPr>
            <a:spLocks noGrp="1"/>
          </p:cNvSpPr>
          <p:nvPr>
            <p:ph type="ctrTitle"/>
          </p:nvPr>
        </p:nvSpPr>
        <p:spPr>
          <a:xfrm>
            <a:off x="671657" y="-123129"/>
            <a:ext cx="7727492" cy="91646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uk-UA" sz="3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регіонального розвитку</a:t>
            </a:r>
            <a:endParaRPr lang="uk-UA" sz="36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99592" y="755886"/>
            <a:ext cx="7272808" cy="731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2193" y="845784"/>
            <a:ext cx="792088" cy="5734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7664" y="755886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35106" y="648904"/>
            <a:ext cx="606646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Інноваційна економіка та інвестиції</a:t>
            </a:r>
          </a:p>
          <a:p>
            <a:pPr algn="ctr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гранту – 1,2 до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48,0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Шестиугольник 25"/>
          <p:cNvSpPr/>
          <p:nvPr/>
        </p:nvSpPr>
        <p:spPr>
          <a:xfrm>
            <a:off x="316366" y="1611322"/>
            <a:ext cx="1647798" cy="574755"/>
          </a:xfrm>
          <a:prstGeom prst="hexagon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631724" y="1558236"/>
            <a:ext cx="1050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 – 3,6 </a:t>
            </a: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 грн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ятиугольник 29"/>
          <p:cNvSpPr/>
          <p:nvPr/>
        </p:nvSpPr>
        <p:spPr>
          <a:xfrm flipH="1">
            <a:off x="1952138" y="1612882"/>
            <a:ext cx="6556377" cy="574755"/>
          </a:xfrm>
          <a:prstGeom prst="homePlate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1959113" y="1586850"/>
            <a:ext cx="65494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сприятливого інвестиційного клімату, </a:t>
            </a: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 просування інвестиційного потенціалу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Шестиугольник 51"/>
          <p:cNvSpPr/>
          <p:nvPr/>
        </p:nvSpPr>
        <p:spPr>
          <a:xfrm>
            <a:off x="323341" y="2256661"/>
            <a:ext cx="1647798" cy="574755"/>
          </a:xfrm>
          <a:prstGeom prst="hexagon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638699" y="2193529"/>
            <a:ext cx="1050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 – 3,6 </a:t>
            </a: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 грн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Пятиугольник 53"/>
          <p:cNvSpPr/>
          <p:nvPr/>
        </p:nvSpPr>
        <p:spPr>
          <a:xfrm flipH="1">
            <a:off x="1959113" y="2256661"/>
            <a:ext cx="6549402" cy="574755"/>
          </a:xfrm>
          <a:prstGeom prst="homePlate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1952138" y="2223426"/>
            <a:ext cx="65563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потенціалу у сфері торгівлі </a:t>
            </a:r>
          </a:p>
          <a:p>
            <a:pPr lvl="0"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(підтримка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експорту)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Шестиугольник 55"/>
          <p:cNvSpPr/>
          <p:nvPr/>
        </p:nvSpPr>
        <p:spPr>
          <a:xfrm>
            <a:off x="316366" y="2893202"/>
            <a:ext cx="1647798" cy="574755"/>
          </a:xfrm>
          <a:prstGeom prst="hexagon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631724" y="2830070"/>
            <a:ext cx="1050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 – 3,6 </a:t>
            </a: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 грн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Пятиугольник 57"/>
          <p:cNvSpPr/>
          <p:nvPr/>
        </p:nvSpPr>
        <p:spPr>
          <a:xfrm flipH="1">
            <a:off x="1959113" y="2893202"/>
            <a:ext cx="6556377" cy="574755"/>
          </a:xfrm>
          <a:prstGeom prst="homePlate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1952138" y="2968569"/>
            <a:ext cx="6563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 підприємницької діяльності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Шестиугольник 59"/>
          <p:cNvSpPr/>
          <p:nvPr/>
        </p:nvSpPr>
        <p:spPr>
          <a:xfrm>
            <a:off x="323341" y="3536939"/>
            <a:ext cx="1647798" cy="574755"/>
          </a:xfrm>
          <a:prstGeom prst="hexagon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TextBox 60"/>
          <p:cNvSpPr txBox="1"/>
          <p:nvPr/>
        </p:nvSpPr>
        <p:spPr>
          <a:xfrm>
            <a:off x="574016" y="3475409"/>
            <a:ext cx="11657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3,6 – 12,0 </a:t>
            </a: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 грн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Пятиугольник 61"/>
          <p:cNvSpPr/>
          <p:nvPr/>
        </p:nvSpPr>
        <p:spPr>
          <a:xfrm flipH="1">
            <a:off x="1959113" y="3528495"/>
            <a:ext cx="6556377" cy="574755"/>
          </a:xfrm>
          <a:prstGeom prst="homePlate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1971139" y="3486217"/>
            <a:ext cx="6537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Стимулювання розвитку інноваційної інфраструктури </a:t>
            </a: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підтримка інноваційної діяльності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Шестиугольник 63"/>
          <p:cNvSpPr/>
          <p:nvPr/>
        </p:nvSpPr>
        <p:spPr>
          <a:xfrm>
            <a:off x="307091" y="4348423"/>
            <a:ext cx="1647798" cy="574755"/>
          </a:xfrm>
          <a:prstGeom prst="hexagon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TextBox 64"/>
          <p:cNvSpPr txBox="1"/>
          <p:nvPr/>
        </p:nvSpPr>
        <p:spPr>
          <a:xfrm>
            <a:off x="500060" y="4286893"/>
            <a:ext cx="1281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12,0 – 48,0 </a:t>
            </a: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 грн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6" name="Пятиугольник 65"/>
          <p:cNvSpPr/>
          <p:nvPr/>
        </p:nvSpPr>
        <p:spPr>
          <a:xfrm flipH="1">
            <a:off x="1959112" y="4189529"/>
            <a:ext cx="6556377" cy="900196"/>
          </a:xfrm>
          <a:prstGeom prst="homePlate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/>
          <p:cNvSpPr txBox="1"/>
          <p:nvPr/>
        </p:nvSpPr>
        <p:spPr>
          <a:xfrm>
            <a:off x="1952138" y="4153740"/>
            <a:ext cx="65563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та розвиток інфраструктури </a:t>
            </a:r>
            <a:endParaRPr lang="uk-UA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залучення інвестицій стимулювання розвитку місцевої економіки 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(індустріальний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парк) </a:t>
            </a:r>
            <a:endParaRPr lang="uk-UA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685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линии для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20009"/>
            <a:ext cx="9144000" cy="547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Рисунок 19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00827"/>
            <a:ext cx="514344" cy="540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" name="Picture 5" descr="3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0016" y="-524594"/>
            <a:ext cx="3276600" cy="115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Заголовок 1"/>
          <p:cNvSpPr>
            <a:spLocks noGrp="1"/>
          </p:cNvSpPr>
          <p:nvPr>
            <p:ph type="ctrTitle"/>
          </p:nvPr>
        </p:nvSpPr>
        <p:spPr>
          <a:xfrm>
            <a:off x="671657" y="-123129"/>
            <a:ext cx="7727492" cy="91646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uk-UA" sz="3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регіонального розвитку</a:t>
            </a:r>
            <a:endParaRPr lang="uk-UA" sz="36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98999" y="900314"/>
            <a:ext cx="7272808" cy="731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990212"/>
            <a:ext cx="792088" cy="5734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7071" y="900314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27821" y="793332"/>
            <a:ext cx="5079852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Сільський розвиток</a:t>
            </a:r>
          </a:p>
          <a:p>
            <a:pPr algn="ctr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гранту – 1,2 до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48,0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Шестиугольник 25"/>
          <p:cNvSpPr/>
          <p:nvPr/>
        </p:nvSpPr>
        <p:spPr>
          <a:xfrm>
            <a:off x="374471" y="2123187"/>
            <a:ext cx="1647798" cy="574755"/>
          </a:xfrm>
          <a:prstGeom prst="hexagon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574414" y="2070101"/>
            <a:ext cx="12811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12,0 – 48,0 </a:t>
            </a: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 грн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ятиугольник 29"/>
          <p:cNvSpPr/>
          <p:nvPr/>
        </p:nvSpPr>
        <p:spPr>
          <a:xfrm flipH="1">
            <a:off x="2010243" y="2124747"/>
            <a:ext cx="6556377" cy="574755"/>
          </a:xfrm>
          <a:prstGeom prst="homePlate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2288713" y="2110302"/>
            <a:ext cx="6284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Диверсифікація </a:t>
            </a:r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підприємницької діяльності </a:t>
            </a:r>
          </a:p>
          <a:p>
            <a:pPr lvl="0"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сільській місцевості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Шестиугольник 51"/>
          <p:cNvSpPr/>
          <p:nvPr/>
        </p:nvSpPr>
        <p:spPr>
          <a:xfrm>
            <a:off x="376202" y="3025518"/>
            <a:ext cx="1647798" cy="574755"/>
          </a:xfrm>
          <a:prstGeom prst="hexagon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633852" y="2962386"/>
            <a:ext cx="11657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3,6 – 12,0 </a:t>
            </a: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 грн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Пятиугольник 53"/>
          <p:cNvSpPr/>
          <p:nvPr/>
        </p:nvSpPr>
        <p:spPr>
          <a:xfrm flipH="1">
            <a:off x="2011974" y="3025518"/>
            <a:ext cx="6549402" cy="574755"/>
          </a:xfrm>
          <a:prstGeom prst="homePlate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2288712" y="3124376"/>
            <a:ext cx="6272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якості життя у сільській місцевості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Шестиугольник 55"/>
          <p:cNvSpPr/>
          <p:nvPr/>
        </p:nvSpPr>
        <p:spPr>
          <a:xfrm>
            <a:off x="367496" y="3932720"/>
            <a:ext cx="1647798" cy="574755"/>
          </a:xfrm>
          <a:prstGeom prst="hexagon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682854" y="3869588"/>
            <a:ext cx="1050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 – 3,6 </a:t>
            </a: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 грн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Пятиугольник 57"/>
          <p:cNvSpPr/>
          <p:nvPr/>
        </p:nvSpPr>
        <p:spPr>
          <a:xfrm flipH="1">
            <a:off x="2010243" y="3932720"/>
            <a:ext cx="6556377" cy="574755"/>
          </a:xfrm>
          <a:prstGeom prst="homePlate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2292395" y="4039285"/>
            <a:ext cx="626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Створення умов для соціального розвитку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538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линии для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20009"/>
            <a:ext cx="9144000" cy="547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Рисунок 19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00827"/>
            <a:ext cx="514344" cy="540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" name="Picture 5" descr="3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0016" y="-524594"/>
            <a:ext cx="3276600" cy="115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Заголовок 1"/>
          <p:cNvSpPr>
            <a:spLocks noGrp="1"/>
          </p:cNvSpPr>
          <p:nvPr>
            <p:ph type="ctrTitle"/>
          </p:nvPr>
        </p:nvSpPr>
        <p:spPr>
          <a:xfrm>
            <a:off x="671657" y="-123129"/>
            <a:ext cx="7727492" cy="91646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uk-UA" sz="3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регіонального розвитку</a:t>
            </a:r>
            <a:endParaRPr lang="uk-UA" sz="36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98999" y="900314"/>
            <a:ext cx="7272808" cy="731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990212"/>
            <a:ext cx="792088" cy="5734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7071" y="900314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66293" y="793332"/>
            <a:ext cx="5002908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туризму</a:t>
            </a:r>
          </a:p>
          <a:p>
            <a:pPr algn="ctr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гранту – 1,2 до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12,0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Шестиугольник 25"/>
          <p:cNvSpPr/>
          <p:nvPr/>
        </p:nvSpPr>
        <p:spPr>
          <a:xfrm>
            <a:off x="475267" y="1994283"/>
            <a:ext cx="1647798" cy="574755"/>
          </a:xfrm>
          <a:prstGeom prst="hexagon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732919" y="1941197"/>
            <a:ext cx="11657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 – 12,0 </a:t>
            </a: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 грн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ятиугольник 29"/>
          <p:cNvSpPr/>
          <p:nvPr/>
        </p:nvSpPr>
        <p:spPr>
          <a:xfrm flipH="1">
            <a:off x="2111039" y="1995843"/>
            <a:ext cx="6556377" cy="574755"/>
          </a:xfrm>
          <a:prstGeom prst="homePlate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2389508" y="2077999"/>
            <a:ext cx="6284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 туристичного потенціалу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Шестиугольник 51"/>
          <p:cNvSpPr/>
          <p:nvPr/>
        </p:nvSpPr>
        <p:spPr>
          <a:xfrm>
            <a:off x="489687" y="3590929"/>
            <a:ext cx="1647798" cy="574755"/>
          </a:xfrm>
          <a:prstGeom prst="hexagon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805045" y="3527797"/>
            <a:ext cx="1050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 – 4,8 </a:t>
            </a: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 грн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Пятиугольник 53"/>
          <p:cNvSpPr/>
          <p:nvPr/>
        </p:nvSpPr>
        <p:spPr>
          <a:xfrm flipH="1">
            <a:off x="2125459" y="3590929"/>
            <a:ext cx="6549402" cy="574755"/>
          </a:xfrm>
          <a:prstGeom prst="homePlate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2402197" y="3689787"/>
            <a:ext cx="6272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Маркетинг туристичного потенціалу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Шестиугольник 18"/>
          <p:cNvSpPr/>
          <p:nvPr/>
        </p:nvSpPr>
        <p:spPr>
          <a:xfrm>
            <a:off x="482241" y="2778419"/>
            <a:ext cx="1647798" cy="574755"/>
          </a:xfrm>
          <a:prstGeom prst="hexagon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739893" y="2725333"/>
            <a:ext cx="11657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 – 12,0 </a:t>
            </a: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 грн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Пятиугольник 22"/>
          <p:cNvSpPr/>
          <p:nvPr/>
        </p:nvSpPr>
        <p:spPr>
          <a:xfrm flipH="1">
            <a:off x="2118013" y="2779979"/>
            <a:ext cx="6556377" cy="574755"/>
          </a:xfrm>
          <a:prstGeom prst="homePlate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396482" y="2862135"/>
            <a:ext cx="6284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Збереження об’єктів культурної спадщини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895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Картинки по запросу линии для презентаци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320009"/>
            <a:ext cx="9144000" cy="5478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Рисунок 19" descr="Рисунок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504" y="100827"/>
            <a:ext cx="514344" cy="5401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2" name="Picture 5" descr="33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40016" y="-524594"/>
            <a:ext cx="3276600" cy="1159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Заголовок 1"/>
          <p:cNvSpPr>
            <a:spLocks noGrp="1"/>
          </p:cNvSpPr>
          <p:nvPr>
            <p:ph type="ctrTitle"/>
          </p:nvPr>
        </p:nvSpPr>
        <p:spPr>
          <a:xfrm>
            <a:off x="671657" y="-123129"/>
            <a:ext cx="7727492" cy="916461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uk-UA" sz="3600" b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 регіонального розвитку</a:t>
            </a:r>
            <a:endParaRPr lang="uk-UA" sz="3600" b="1" u="sng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898999" y="900314"/>
            <a:ext cx="7272808" cy="7318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990212"/>
            <a:ext cx="792088" cy="5734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7071" y="900314"/>
            <a:ext cx="44114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92047" y="793332"/>
            <a:ext cx="5351401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sz="2800" b="1" dirty="0" smtClean="0">
                <a:solidFill>
                  <a:srgbClr val="0033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 людського потенціалу</a:t>
            </a:r>
          </a:p>
          <a:p>
            <a:pPr algn="ctr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розмір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гранту – 1,2 до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12,0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млн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грн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Шестиугольник 25"/>
          <p:cNvSpPr/>
          <p:nvPr/>
        </p:nvSpPr>
        <p:spPr>
          <a:xfrm>
            <a:off x="374471" y="2123187"/>
            <a:ext cx="1647798" cy="574755"/>
          </a:xfrm>
          <a:prstGeom prst="hexagon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689831" y="2070101"/>
            <a:ext cx="1050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 – 4,8 </a:t>
            </a: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 грн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Пятиугольник 29"/>
          <p:cNvSpPr/>
          <p:nvPr/>
        </p:nvSpPr>
        <p:spPr>
          <a:xfrm flipH="1">
            <a:off x="2010243" y="2124747"/>
            <a:ext cx="6556377" cy="574755"/>
          </a:xfrm>
          <a:prstGeom prst="homePlate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2288712" y="2206903"/>
            <a:ext cx="6284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Люди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Шестиугольник 51"/>
          <p:cNvSpPr/>
          <p:nvPr/>
        </p:nvSpPr>
        <p:spPr>
          <a:xfrm>
            <a:off x="376202" y="3025518"/>
            <a:ext cx="1647798" cy="574755"/>
          </a:xfrm>
          <a:prstGeom prst="hexagon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TextBox 52"/>
          <p:cNvSpPr txBox="1"/>
          <p:nvPr/>
        </p:nvSpPr>
        <p:spPr>
          <a:xfrm>
            <a:off x="633852" y="2962386"/>
            <a:ext cx="11657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 – 12,0 </a:t>
            </a: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 грн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Пятиугольник 53"/>
          <p:cNvSpPr/>
          <p:nvPr/>
        </p:nvSpPr>
        <p:spPr>
          <a:xfrm flipH="1">
            <a:off x="2011974" y="3025518"/>
            <a:ext cx="6549402" cy="574755"/>
          </a:xfrm>
          <a:prstGeom prst="homePlate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TextBox 54"/>
          <p:cNvSpPr txBox="1"/>
          <p:nvPr/>
        </p:nvSpPr>
        <p:spPr>
          <a:xfrm>
            <a:off x="2288712" y="3124376"/>
            <a:ext cx="6272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b="1">
                <a:latin typeface="Times New Roman" panose="02020603050405020304" pitchFamily="18" charset="0"/>
                <a:cs typeface="Times New Roman" panose="02020603050405020304" pitchFamily="18" charset="0"/>
              </a:rPr>
              <a:t>Інституції та мережі </a:t>
            </a:r>
            <a:endParaRPr lang="ru-RU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Шестиугольник 55"/>
          <p:cNvSpPr/>
          <p:nvPr/>
        </p:nvSpPr>
        <p:spPr>
          <a:xfrm>
            <a:off x="367496" y="3932720"/>
            <a:ext cx="1647798" cy="574755"/>
          </a:xfrm>
          <a:prstGeom prst="hexagon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TextBox 56"/>
          <p:cNvSpPr txBox="1"/>
          <p:nvPr/>
        </p:nvSpPr>
        <p:spPr>
          <a:xfrm>
            <a:off x="682854" y="3869588"/>
            <a:ext cx="10502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1,2 – 3,6 </a:t>
            </a:r>
          </a:p>
          <a:p>
            <a:pPr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млн грн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Пятиугольник 57"/>
          <p:cNvSpPr/>
          <p:nvPr/>
        </p:nvSpPr>
        <p:spPr>
          <a:xfrm flipH="1">
            <a:off x="2010243" y="3932720"/>
            <a:ext cx="6556377" cy="574755"/>
          </a:xfrm>
          <a:prstGeom prst="homePlate">
            <a:avLst/>
          </a:prstGeom>
          <a:solidFill>
            <a:srgbClr val="E9EFF7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/>
          <p:cNvSpPr txBox="1"/>
          <p:nvPr/>
        </p:nvSpPr>
        <p:spPr>
          <a:xfrm>
            <a:off x="2292395" y="4039285"/>
            <a:ext cx="6267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uk-UA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342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Стандартная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11122</TotalTime>
  <Words>862</Words>
  <Application>Microsoft Office PowerPoint</Application>
  <PresentationFormat>Экран (16:9)</PresentationFormat>
  <Paragraphs>202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Програма підтримки секторальної  політики</vt:lpstr>
      <vt:lpstr>Нормативно-правові акти</vt:lpstr>
      <vt:lpstr>Слайд 4</vt:lpstr>
      <vt:lpstr>Програми регіонального розвитку</vt:lpstr>
      <vt:lpstr>Програми регіонального розвитку</vt:lpstr>
      <vt:lpstr>Програми регіонального розвитку</vt:lpstr>
      <vt:lpstr>Програми регіонального розвитку</vt:lpstr>
      <vt:lpstr>Програми регіонального розвитку</vt:lpstr>
      <vt:lpstr>Програми регіонального розвитку</vt:lpstr>
      <vt:lpstr>Програми регіонального розвитку</vt:lpstr>
      <vt:lpstr>Програми регіонального розвитку</vt:lpstr>
      <vt:lpstr>Дорожня карта</vt:lpstr>
      <vt:lpstr>Дякую за увагу!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PC5</dc:creator>
  <cp:lastModifiedBy>Пользователь</cp:lastModifiedBy>
  <cp:revision>223</cp:revision>
  <cp:lastPrinted>2019-02-25T09:09:20Z</cp:lastPrinted>
  <dcterms:created xsi:type="dcterms:W3CDTF">2018-01-04T09:28:01Z</dcterms:created>
  <dcterms:modified xsi:type="dcterms:W3CDTF">2019-05-27T07:40:44Z</dcterms:modified>
</cp:coreProperties>
</file>