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79" r:id="rId2"/>
    <p:sldId id="318" r:id="rId3"/>
    <p:sldId id="365" r:id="rId4"/>
    <p:sldId id="364" r:id="rId5"/>
    <p:sldId id="366" r:id="rId6"/>
    <p:sldId id="374" r:id="rId7"/>
    <p:sldId id="375" r:id="rId8"/>
    <p:sldId id="377" r:id="rId9"/>
    <p:sldId id="376" r:id="rId10"/>
    <p:sldId id="378" r:id="rId11"/>
    <p:sldId id="381" r:id="rId12"/>
    <p:sldId id="383" r:id="rId13"/>
    <p:sldId id="315" r:id="rId14"/>
    <p:sldId id="384" r:id="rId15"/>
  </p:sldIdLst>
  <p:sldSz cx="9144000" cy="5143500" type="screen16x9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D2"/>
    <a:srgbClr val="0033CC"/>
    <a:srgbClr val="FFFFCC"/>
    <a:srgbClr val="68AAF2"/>
    <a:srgbClr val="FFFFFF"/>
    <a:srgbClr val="000000"/>
    <a:srgbClr val="F3F329"/>
    <a:srgbClr val="FBE121"/>
    <a:srgbClr val="FFFF1D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4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Relationship Id="rId5" Type="http://schemas.microsoft.com/office/2011/relationships/chartStyle" Target="style1.xml"/><Relationship Id="rId4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175690424991688"/>
          <c:y val="0.15186025221715971"/>
          <c:w val="0.74832669294992205"/>
          <c:h val="0.74183757123082861"/>
        </c:manualLayout>
      </c:layout>
      <c:pie3DChart>
        <c:varyColors val="1"/>
        <c:ser>
          <c:idx val="0"/>
          <c:order val="0"/>
          <c:spPr>
            <a:ln>
              <a:solidFill>
                <a:srgbClr val="1F497D">
                  <a:lumMod val="60000"/>
                  <a:lumOff val="40000"/>
                </a:srgbClr>
              </a:solidFill>
            </a:ln>
          </c:spPr>
          <c:dPt>
            <c:idx val="0"/>
            <c:spPr>
              <a:solidFill>
                <a:srgbClr val="1F497D">
                  <a:lumMod val="20000"/>
                  <a:lumOff val="80000"/>
                </a:srgbClr>
              </a:solidFill>
              <a:ln>
                <a:solidFill>
                  <a:srgbClr val="1F497D">
                    <a:lumMod val="60000"/>
                    <a:lumOff val="40000"/>
                  </a:srgb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rgbClr val="1F497D">
                    <a:lumMod val="60000"/>
                    <a:lumOff val="40000"/>
                  </a:s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03E-45CD-8CB4-75BA0742921F}"/>
              </c:ext>
            </c:extLst>
          </c:dPt>
          <c:dPt>
            <c:idx val="1"/>
            <c:spPr>
              <a:solidFill>
                <a:srgbClr val="F79646">
                  <a:lumMod val="40000"/>
                  <a:lumOff val="60000"/>
                </a:srgbClr>
              </a:solidFill>
              <a:ln>
                <a:solidFill>
                  <a:srgbClr val="1F497D">
                    <a:lumMod val="60000"/>
                    <a:lumOff val="40000"/>
                  </a:srgb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rgbClr val="1F497D">
                    <a:lumMod val="60000"/>
                    <a:lumOff val="40000"/>
                  </a:s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03E-45CD-8CB4-75BA0742921F}"/>
              </c:ext>
            </c:extLst>
          </c:dPt>
          <c:dPt>
            <c:idx val="2"/>
            <c:spPr>
              <a:solidFill>
                <a:srgbClr val="8064A2">
                  <a:lumMod val="40000"/>
                  <a:lumOff val="60000"/>
                </a:srgbClr>
              </a:solidFill>
              <a:ln>
                <a:solidFill>
                  <a:srgbClr val="1F497D">
                    <a:lumMod val="60000"/>
                    <a:lumOff val="40000"/>
                  </a:srgb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rgbClr val="1F497D">
                    <a:lumMod val="60000"/>
                    <a:lumOff val="40000"/>
                  </a:s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03E-45CD-8CB4-75BA0742921F}"/>
              </c:ext>
            </c:extLst>
          </c:dPt>
          <c:dPt>
            <c:idx val="3"/>
            <c:spPr>
              <a:solidFill>
                <a:srgbClr val="9BBB59">
                  <a:lumMod val="40000"/>
                  <a:lumOff val="60000"/>
                </a:srgbClr>
              </a:solidFill>
              <a:ln>
                <a:solidFill>
                  <a:srgbClr val="1F497D">
                    <a:lumMod val="60000"/>
                    <a:lumOff val="40000"/>
                  </a:srgb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rgbClr val="1F497D">
                    <a:lumMod val="60000"/>
                    <a:lumOff val="40000"/>
                  </a:srgb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03E-45CD-8CB4-75BA0742921F}"/>
              </c:ext>
            </c:extLst>
          </c:dPt>
          <c:dLbls>
            <c:dLbl>
              <c:idx val="0"/>
              <c:layout>
                <c:manualLayout>
                  <c:x val="-0.34482931036934189"/>
                  <c:y val="6.21083545548309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0033CC"/>
                        </a:solidFill>
                      </a:rPr>
                      <a:t>3</a:t>
                    </a:r>
                    <a:endParaRPr lang="en-US" dirty="0">
                      <a:solidFill>
                        <a:srgbClr val="0033CC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6450233889581364E-2"/>
                      <c:h val="7.06797823562371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3E-45CD-8CB4-75BA0742921F}"/>
                </c:ext>
              </c:extLst>
            </c:dLbl>
            <c:dLbl>
              <c:idx val="1"/>
              <c:layout>
                <c:manualLayout>
                  <c:x val="-0.13602728948752829"/>
                  <c:y val="-0.2679309639460478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 smtClean="0">
                        <a:solidFill>
                          <a:srgbClr val="0033CC"/>
                        </a:solidFill>
                      </a:rPr>
                      <a:t>6</a:t>
                    </a:r>
                    <a:endParaRPr lang="en-US" sz="1200" dirty="0">
                      <a:solidFill>
                        <a:srgbClr val="0033CC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3410617212567008E-2"/>
                      <c:h val="7.257954322191788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3E-45CD-8CB4-75BA0742921F}"/>
                </c:ext>
              </c:extLst>
            </c:dLbl>
            <c:dLbl>
              <c:idx val="2"/>
              <c:layout>
                <c:manualLayout>
                  <c:x val="0.50535102394820763"/>
                  <c:y val="-0.3490183311157329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 smtClean="0">
                        <a:solidFill>
                          <a:srgbClr val="0033CC"/>
                        </a:solidFill>
                      </a:rPr>
                      <a:t>3</a:t>
                    </a:r>
                    <a:endParaRPr lang="en-US" sz="1200" dirty="0">
                      <a:solidFill>
                        <a:srgbClr val="0033CC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7.6532130788589406E-2"/>
                      <c:h val="6.57340437201031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03E-45CD-8CB4-75BA0742921F}"/>
                </c:ext>
              </c:extLst>
            </c:dLbl>
            <c:dLbl>
              <c:idx val="3"/>
              <c:layout>
                <c:manualLayout>
                  <c:x val="4.6996876732844549E-2"/>
                  <c:y val="0.291201080618692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rgbClr val="0033CC"/>
                        </a:solidFill>
                      </a:rPr>
                      <a:t>3</a:t>
                    </a:r>
                    <a:endParaRPr lang="en-US" dirty="0">
                      <a:solidFill>
                        <a:srgbClr val="0033CC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3440712427190904E-2"/>
                      <c:h val="7.06797823562371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03E-45CD-8CB4-75BA0742921F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33CC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Секторалка!$B$4:$E$4</c:f>
              <c:strCache>
                <c:ptCount val="4"/>
                <c:pt idx="0">
                  <c:v>Загальноукраїнська
 солідарність</c:v>
                </c:pt>
                <c:pt idx="1">
                  <c:v>Сільський 
розвиток</c:v>
                </c:pt>
                <c:pt idx="2">
                  <c:v>Розвиток
людського
потенціалу</c:v>
                </c:pt>
                <c:pt idx="3">
                  <c:v>Розвиток
туризму</c:v>
                </c:pt>
              </c:strCache>
            </c:strRef>
          </c:cat>
          <c:val>
            <c:numRef>
              <c:f>Секторалка!$B$5:$E$5</c:f>
              <c:numCache>
                <c:formatCode>0.000000</c:formatCode>
                <c:ptCount val="4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03E-45CD-8CB4-75BA0742921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/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0.59576</cdr:x>
      <cdr:y>0.30226</cdr:y>
    </cdr:from>
    <cdr:to>
      <cdr:x>0.78853</cdr:x>
      <cdr:y>0.52094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14074" y="1121537"/>
          <a:ext cx="813478" cy="8114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Загальноукраїнська</a:t>
          </a:r>
          <a:endParaRPr lang="ru-RU" sz="1200" b="1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b="1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солідарність</a:t>
          </a:r>
          <a:endParaRPr lang="ru-RU" sz="1200" b="1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0.54388</cdr:x>
      <cdr:y>0.5789</cdr:y>
    </cdr:from>
    <cdr:to>
      <cdr:x>0.73665</cdr:x>
      <cdr:y>0.79758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95131" y="2147981"/>
          <a:ext cx="813478" cy="8114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Сільський</a:t>
          </a:r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 xmlns:a="http://schemas.openxmlformats.org/drawingml/2006/main">
          <a:pPr algn="ctr"/>
          <a:r>
            <a:rPr lang="ru-RU" sz="1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розвиток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0.23477</cdr:x>
      <cdr:y>0.49431</cdr:y>
    </cdr:from>
    <cdr:to>
      <cdr:x>0.42754</cdr:x>
      <cdr:y>0.71299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47796" y="2066935"/>
          <a:ext cx="1024563" cy="9144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Розвиток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людського</a:t>
          </a:r>
          <a:r>
            <a:rPr lang="ru-RU" sz="12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baseline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потенціалу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0.32432</cdr:x>
      <cdr:y>0.28031</cdr:y>
    </cdr:from>
    <cdr:to>
      <cdr:x>0.49636</cdr:x>
      <cdr:y>0.49899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68628" y="1040090"/>
          <a:ext cx="725999" cy="8114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Розвиток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туризму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97A06580-3E29-4619-9120-55F055C4094F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FE7CB92-3C08-4548-A32F-10B9EB25E3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858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7CB92-3C08-4548-A32F-10B9EB25E3A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0648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7CB92-3C08-4548-A32F-10B9EB25E3A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8416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7CB92-3C08-4548-A32F-10B9EB25E3A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674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727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587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074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360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136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667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79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376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944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98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104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C2C39-7452-489A-A2CB-A20914A29E1E}" type="datetimeFigureOut">
              <a:rPr lang="ru-RU" smtClean="0"/>
              <a:pPr/>
              <a:t>27.05.2019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59CD4-9D12-444E-81E4-4FAC7E394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83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chart" Target="../charts/chart1.xml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линии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0009"/>
            <a:ext cx="9144000" cy="547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2" descr="Рисунок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1897" y="23686"/>
            <a:ext cx="1028688" cy="108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object 4"/>
          <p:cNvSpPr/>
          <p:nvPr/>
        </p:nvSpPr>
        <p:spPr>
          <a:xfrm>
            <a:off x="1859632" y="23686"/>
            <a:ext cx="392157" cy="3501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TextBox 14"/>
          <p:cNvSpPr txBox="1"/>
          <p:nvPr/>
        </p:nvSpPr>
        <p:spPr>
          <a:xfrm>
            <a:off x="1439572" y="483048"/>
            <a:ext cx="2743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ДЕПАРТАМЕНТ ЕКОНОМІЧНОГО РОЗВИТКУ, ТОРГІВЛІ ТА ТУРИЗМУ</a:t>
            </a:r>
          </a:p>
          <a:p>
            <a:r>
              <a:rPr lang="uk-UA" sz="10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ЛУГАНСЬКОЇ ОБЛАСНОЇ ДЕРЖАВНОЇ АДМІНІСТРАЦІЇ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6" name="Рисунок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81887" y="37492"/>
            <a:ext cx="314663" cy="35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439572" y="37492"/>
            <a:ext cx="0" cy="1057835"/>
          </a:xfrm>
          <a:prstGeom prst="line">
            <a:avLst/>
          </a:prstGeom>
          <a:ln w="25400">
            <a:solidFill>
              <a:srgbClr val="333300">
                <a:alpha val="81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8" descr="55.png"/>
          <p:cNvPicPr>
            <a:picLocks noChangeAspect="1"/>
          </p:cNvPicPr>
          <p:nvPr/>
        </p:nvPicPr>
        <p:blipFill>
          <a:blip r:embed="rId7" cstate="print">
            <a:alphaModFix/>
          </a:blip>
          <a:stretch>
            <a:fillRect/>
          </a:stretch>
        </p:blipFill>
        <p:spPr>
          <a:xfrm>
            <a:off x="221897" y="1251578"/>
            <a:ext cx="8774328" cy="37515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899139" y="1088077"/>
            <a:ext cx="1871663" cy="327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01" tIns="40000" rIns="80001" bIns="400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uk-UA" altLang="ru-RU" sz="1600" dirty="0">
              <a:latin typeface="Arial" pitchFamily="34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67233" y="1628723"/>
            <a:ext cx="8928992" cy="116812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uk-UA" sz="36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81537" y="2093959"/>
            <a:ext cx="87743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</a:t>
            </a:r>
            <a:r>
              <a:rPr lang="ru-RU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секторальної</a:t>
            </a:r>
            <a:r>
              <a:rPr 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регіональної</a:t>
            </a:r>
            <a:r>
              <a:rPr 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uk-UA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80759" y="4237992"/>
            <a:ext cx="50851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0041B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Заступник директора Департаменту </a:t>
            </a:r>
            <a:endParaRPr lang="uk-UA" b="1" dirty="0" smtClean="0">
              <a:solidFill>
                <a:srgbClr val="0041B6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uk-UA" sz="2000" b="1" dirty="0" smtClean="0">
                <a:solidFill>
                  <a:srgbClr val="0041B6"/>
                </a:solidFill>
              </a:rPr>
              <a:t>ЛЮДМИЛА АХТИРСЬКА</a:t>
            </a:r>
          </a:p>
          <a:p>
            <a:pPr algn="ctr"/>
            <a:endParaRPr lang="ru-RU" b="1" dirty="0">
              <a:solidFill>
                <a:srgbClr val="0041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91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линии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0009"/>
            <a:ext cx="9144000" cy="547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671657" y="-123129"/>
            <a:ext cx="7727492" cy="9164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регіонального розвитку</a:t>
            </a:r>
            <a:endParaRPr lang="uk-UA" sz="3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98999" y="900314"/>
            <a:ext cx="7272808" cy="7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990212"/>
            <a:ext cx="792088" cy="5734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7071" y="90031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77497" y="793332"/>
            <a:ext cx="558050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Загальноукраїнська солідарність</a:t>
            </a:r>
          </a:p>
          <a:p>
            <a:pPr algn="ctr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гранту – 1,2 до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58,0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Шестиугольник 25"/>
          <p:cNvSpPr/>
          <p:nvPr/>
        </p:nvSpPr>
        <p:spPr>
          <a:xfrm>
            <a:off x="489685" y="2018276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805045" y="1965190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6,0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 flipH="1">
            <a:off x="2144458" y="2017276"/>
            <a:ext cx="6556377" cy="608730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2415953" y="1980578"/>
            <a:ext cx="62848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</a:t>
            </a:r>
            <a:r>
              <a:rPr lang="uk-UA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 для співробітництва регіонів </a:t>
            </a:r>
            <a:r>
              <a:rPr lang="uk-UA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сфері освіти, культури, історичних та культурологічних досліджень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Шестиугольник 51"/>
          <p:cNvSpPr/>
          <p:nvPr/>
        </p:nvSpPr>
        <p:spPr>
          <a:xfrm>
            <a:off x="508686" y="2789995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766336" y="2726863"/>
            <a:ext cx="1165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3,6 – 24,0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ятиугольник 53"/>
          <p:cNvSpPr/>
          <p:nvPr/>
        </p:nvSpPr>
        <p:spPr>
          <a:xfrm flipH="1">
            <a:off x="2144458" y="2789995"/>
            <a:ext cx="6549402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2189691" y="2757641"/>
            <a:ext cx="652838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</a:t>
            </a:r>
            <a:r>
              <a:rPr lang="uk-UA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привабливого образу регіонів в </a:t>
            </a:r>
            <a:r>
              <a:rPr lang="uk-UA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Україні, інтеграція регіональних </a:t>
            </a:r>
            <a:r>
              <a:rPr lang="uk-UA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ідентичностей</a:t>
            </a:r>
            <a:r>
              <a:rPr lang="uk-UA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загальноукраїнську ідентичність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Шестиугольник 18"/>
          <p:cNvSpPr/>
          <p:nvPr/>
        </p:nvSpPr>
        <p:spPr>
          <a:xfrm>
            <a:off x="520712" y="3472052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778362" y="3408920"/>
            <a:ext cx="1165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3,6 – 24,0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ятиугольник 22"/>
          <p:cNvSpPr/>
          <p:nvPr/>
        </p:nvSpPr>
        <p:spPr>
          <a:xfrm flipH="1">
            <a:off x="2156484" y="3472052"/>
            <a:ext cx="6549402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422062" y="3447085"/>
            <a:ext cx="62726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Інтеграція ВПО </a:t>
            </a:r>
            <a:r>
              <a:rPr lang="uk-UA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захист </a:t>
            </a:r>
            <a:r>
              <a:rPr lang="uk-UA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 осіб, що вимушено опинились на тимчасово окупованій території 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Шестиугольник 24"/>
          <p:cNvSpPr/>
          <p:nvPr/>
        </p:nvSpPr>
        <p:spPr>
          <a:xfrm>
            <a:off x="520712" y="4137469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778362" y="4074337"/>
            <a:ext cx="1165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3,6 – 58,0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ятиугольник 27"/>
          <p:cNvSpPr/>
          <p:nvPr/>
        </p:nvSpPr>
        <p:spPr>
          <a:xfrm flipH="1">
            <a:off x="2156484" y="4137469"/>
            <a:ext cx="6549402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433222" y="4236327"/>
            <a:ext cx="62726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 </a:t>
            </a:r>
            <a:r>
              <a:rPr lang="uk-UA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 інтеграції регіонів та у регіонах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680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линии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0009"/>
            <a:ext cx="9144000" cy="547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671657" y="-123129"/>
            <a:ext cx="7727492" cy="9164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регіонального розвитку</a:t>
            </a:r>
            <a:endParaRPr lang="uk-UA" sz="3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Шестиугольник 25"/>
          <p:cNvSpPr/>
          <p:nvPr/>
        </p:nvSpPr>
        <p:spPr>
          <a:xfrm>
            <a:off x="389132" y="1958830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704492" y="1905744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4,8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 flipH="1">
            <a:off x="2024904" y="1960390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303373" y="1921387"/>
            <a:ext cx="6284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сільських територій з низькою щільністю населення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Шестиугольник 51"/>
          <p:cNvSpPr/>
          <p:nvPr/>
        </p:nvSpPr>
        <p:spPr>
          <a:xfrm>
            <a:off x="403081" y="2724366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660731" y="2661234"/>
            <a:ext cx="1165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12,0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ятиугольник 53"/>
          <p:cNvSpPr/>
          <p:nvPr/>
        </p:nvSpPr>
        <p:spPr>
          <a:xfrm flipH="1">
            <a:off x="2038853" y="2724366"/>
            <a:ext cx="6549402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2327809" y="2670795"/>
            <a:ext cx="6272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умов для розвитку гірських територій та інших територій з обмеженим потенціалом розвитку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Шестиугольник 55"/>
          <p:cNvSpPr/>
          <p:nvPr/>
        </p:nvSpPr>
        <p:spPr>
          <a:xfrm>
            <a:off x="382157" y="3464213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697515" y="3401081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3,6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ятиугольник 57"/>
          <p:cNvSpPr/>
          <p:nvPr/>
        </p:nvSpPr>
        <p:spPr>
          <a:xfrm flipH="1">
            <a:off x="2024904" y="3464213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2315591" y="3425209"/>
            <a:ext cx="6267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 можливостей для розвитку територій, що підлягають реструктуризації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1848" y="900314"/>
            <a:ext cx="7910592" cy="7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83788" y="990212"/>
            <a:ext cx="792088" cy="5734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9259" y="90031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91307" y="807981"/>
            <a:ext cx="74166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7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 розвитку депресивних територій</a:t>
            </a:r>
          </a:p>
          <a:p>
            <a:pPr algn="ctr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гранту – 1,2 до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Шестиугольник 27"/>
          <p:cNvSpPr/>
          <p:nvPr/>
        </p:nvSpPr>
        <p:spPr>
          <a:xfrm>
            <a:off x="380598" y="4194945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95956" y="4131813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4,8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ятиугольник 32"/>
          <p:cNvSpPr/>
          <p:nvPr/>
        </p:nvSpPr>
        <p:spPr>
          <a:xfrm flipH="1">
            <a:off x="2023345" y="4194945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2314032" y="4155941"/>
            <a:ext cx="6267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умов для розвитку прикордонних районів у несприятливих умовах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380598" y="2567718"/>
            <a:ext cx="1642747" cy="89649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01522" y="2598277"/>
            <a:ext cx="1621823" cy="8269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2293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линии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0009"/>
            <a:ext cx="9144000" cy="547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671657" y="-123129"/>
            <a:ext cx="7727492" cy="9164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регіонального розвитку</a:t>
            </a:r>
            <a:endParaRPr lang="uk-UA" sz="3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18691" y="900314"/>
            <a:ext cx="8389220" cy="7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64676" y="967544"/>
            <a:ext cx="792088" cy="5734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6309" y="90031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27882" y="815675"/>
            <a:ext cx="780891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7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Ефективне управління регіональним розвитком</a:t>
            </a:r>
          </a:p>
          <a:p>
            <a:pPr algn="ctr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межах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4111147" y="1848362"/>
            <a:ext cx="4752528" cy="52192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ятиугольник 38"/>
          <p:cNvSpPr/>
          <p:nvPr/>
        </p:nvSpPr>
        <p:spPr>
          <a:xfrm flipH="1">
            <a:off x="224492" y="1852742"/>
            <a:ext cx="3903942" cy="51754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24493" y="1761921"/>
            <a:ext cx="8639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міжгалузевої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ятиугольник 39"/>
          <p:cNvSpPr/>
          <p:nvPr/>
        </p:nvSpPr>
        <p:spPr>
          <a:xfrm>
            <a:off x="4101600" y="2480279"/>
            <a:ext cx="4752528" cy="52192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ятиугольник 40"/>
          <p:cNvSpPr/>
          <p:nvPr/>
        </p:nvSpPr>
        <p:spPr>
          <a:xfrm flipH="1">
            <a:off x="214945" y="2484659"/>
            <a:ext cx="3903942" cy="51754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214945" y="2399537"/>
            <a:ext cx="8618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Інформаційно-аналітичне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</a:t>
            </a:r>
          </a:p>
          <a:p>
            <a:pPr lvl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ятиугольник 44"/>
          <p:cNvSpPr/>
          <p:nvPr/>
        </p:nvSpPr>
        <p:spPr>
          <a:xfrm>
            <a:off x="4111148" y="3122107"/>
            <a:ext cx="4752528" cy="52192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ятиугольник 45"/>
          <p:cNvSpPr/>
          <p:nvPr/>
        </p:nvSpPr>
        <p:spPr>
          <a:xfrm flipH="1">
            <a:off x="224493" y="3126487"/>
            <a:ext cx="3903942" cy="51754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ятиугольник 46"/>
          <p:cNvSpPr/>
          <p:nvPr/>
        </p:nvSpPr>
        <p:spPr>
          <a:xfrm>
            <a:off x="4128435" y="3742295"/>
            <a:ext cx="4775468" cy="1216762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ятиугольник 47"/>
          <p:cNvSpPr/>
          <p:nvPr/>
        </p:nvSpPr>
        <p:spPr>
          <a:xfrm flipH="1">
            <a:off x="264718" y="3746674"/>
            <a:ext cx="3922786" cy="1206551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263807" y="3168062"/>
            <a:ext cx="8541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Інституційне забезпечення регіонального розвитку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2522" y="3794952"/>
            <a:ext cx="8599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ефективної системи підготовки та підвищення кваліфікації</a:t>
            </a:r>
          </a:p>
          <a:p>
            <a:pPr lvl="0"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 державних службовців центральних та місцевих органів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 влади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посадових осіб місцевого самоврядування у сфері державного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регіональним розвитком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67544" y="1848362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31" idx="3"/>
          </p:cNvCxnSpPr>
          <p:nvPr/>
        </p:nvCxnSpPr>
        <p:spPr>
          <a:xfrm>
            <a:off x="8604448" y="1848362"/>
            <a:ext cx="259227" cy="236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8604448" y="2067694"/>
            <a:ext cx="259227" cy="302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467544" y="2370289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31" idx="1"/>
          </p:cNvCxnSpPr>
          <p:nvPr/>
        </p:nvCxnSpPr>
        <p:spPr>
          <a:xfrm flipH="1" flipV="1">
            <a:off x="224493" y="2085087"/>
            <a:ext cx="243051" cy="285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31" idx="1"/>
          </p:cNvCxnSpPr>
          <p:nvPr/>
        </p:nvCxnSpPr>
        <p:spPr>
          <a:xfrm flipV="1">
            <a:off x="224493" y="1848362"/>
            <a:ext cx="243051" cy="236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67544" y="2480279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67544" y="3002206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604448" y="2480279"/>
            <a:ext cx="229408" cy="235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55" idx="3"/>
          </p:cNvCxnSpPr>
          <p:nvPr/>
        </p:nvCxnSpPr>
        <p:spPr>
          <a:xfrm flipH="1">
            <a:off x="8604448" y="2722703"/>
            <a:ext cx="229408" cy="279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214945" y="2480279"/>
            <a:ext cx="252599" cy="242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55" idx="1"/>
          </p:cNvCxnSpPr>
          <p:nvPr/>
        </p:nvCxnSpPr>
        <p:spPr>
          <a:xfrm>
            <a:off x="214945" y="2722703"/>
            <a:ext cx="252599" cy="279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67544" y="3122107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45" idx="3"/>
          </p:cNvCxnSpPr>
          <p:nvPr/>
        </p:nvCxnSpPr>
        <p:spPr>
          <a:xfrm>
            <a:off x="8604448" y="3122107"/>
            <a:ext cx="259228" cy="260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45" idx="3"/>
          </p:cNvCxnSpPr>
          <p:nvPr/>
        </p:nvCxnSpPr>
        <p:spPr>
          <a:xfrm flipH="1">
            <a:off x="8604448" y="3383071"/>
            <a:ext cx="259228" cy="26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214945" y="3122107"/>
            <a:ext cx="252600" cy="260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46" idx="3"/>
          </p:cNvCxnSpPr>
          <p:nvPr/>
        </p:nvCxnSpPr>
        <p:spPr>
          <a:xfrm>
            <a:off x="224493" y="3385261"/>
            <a:ext cx="243051" cy="258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67544" y="3644034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899592" y="3742295"/>
            <a:ext cx="7416347" cy="11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endCxn id="47" idx="3"/>
          </p:cNvCxnSpPr>
          <p:nvPr/>
        </p:nvCxnSpPr>
        <p:spPr>
          <a:xfrm>
            <a:off x="8315939" y="3754024"/>
            <a:ext cx="587964" cy="596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единительная линия 1026"/>
          <p:cNvCxnSpPr/>
          <p:nvPr/>
        </p:nvCxnSpPr>
        <p:spPr>
          <a:xfrm flipH="1">
            <a:off x="264717" y="3739319"/>
            <a:ext cx="634875" cy="600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/>
          <p:cNvCxnSpPr/>
          <p:nvPr/>
        </p:nvCxnSpPr>
        <p:spPr>
          <a:xfrm>
            <a:off x="263807" y="4350676"/>
            <a:ext cx="563777" cy="602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Прямая соединительная линия 1034"/>
          <p:cNvCxnSpPr/>
          <p:nvPr/>
        </p:nvCxnSpPr>
        <p:spPr>
          <a:xfrm>
            <a:off x="827584" y="4953225"/>
            <a:ext cx="7488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Прямая соединительная линия 1036"/>
          <p:cNvCxnSpPr>
            <a:stCxn id="47" idx="3"/>
          </p:cNvCxnSpPr>
          <p:nvPr/>
        </p:nvCxnSpPr>
        <p:spPr>
          <a:xfrm flipH="1">
            <a:off x="8316416" y="4350676"/>
            <a:ext cx="587487" cy="602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545695" y="1867411"/>
            <a:ext cx="611069" cy="49849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520928" y="1851339"/>
            <a:ext cx="635836" cy="52915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520928" y="2484491"/>
            <a:ext cx="635836" cy="51022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520928" y="2506512"/>
            <a:ext cx="635836" cy="50304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420004" y="3105160"/>
            <a:ext cx="764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АРР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91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124277" y="1089957"/>
            <a:ext cx="8100900" cy="34624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повинен відповідати: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48331" y="917948"/>
            <a:ext cx="3633252" cy="6831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174043" y="990181"/>
            <a:ext cx="4958264" cy="819139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Мінрегіон оприлюднює оголошення про проведення конкурсного відбору проектів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37700" y="845190"/>
            <a:ext cx="36332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менш як за 2 місяці </a:t>
            </a:r>
            <a:endParaRPr lang="uk-UA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дати проведення попереднього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конкурсного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відбору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121923" y="1240252"/>
            <a:ext cx="216024" cy="0"/>
          </a:xfrm>
          <a:prstGeom prst="straightConnector1">
            <a:avLst/>
          </a:prstGeom>
          <a:ln w="381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Заголовок 1"/>
          <p:cNvSpPr>
            <a:spLocks noGrp="1"/>
          </p:cNvSpPr>
          <p:nvPr>
            <p:ph type="ctrTitle"/>
          </p:nvPr>
        </p:nvSpPr>
        <p:spPr>
          <a:xfrm>
            <a:off x="649793" y="-92975"/>
            <a:ext cx="7727492" cy="9164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Дорожня карта</a:t>
            </a:r>
            <a:endParaRPr lang="uk-UA" sz="3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4" name="Скругленный прямоугольник 33"/>
          <p:cNvSpPr/>
          <p:nvPr/>
        </p:nvSpPr>
        <p:spPr>
          <a:xfrm>
            <a:off x="5348331" y="1754139"/>
            <a:ext cx="3633252" cy="6831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399762" y="1757658"/>
            <a:ext cx="36332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строку,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конкурсу</a:t>
            </a:r>
          </a:p>
        </p:txBody>
      </p:sp>
      <p:sp>
        <p:nvSpPr>
          <p:cNvPr id="36" name="Выноска со стрелкой вниз 35"/>
          <p:cNvSpPr/>
          <p:nvPr/>
        </p:nvSpPr>
        <p:spPr>
          <a:xfrm>
            <a:off x="174043" y="1814105"/>
            <a:ext cx="4958264" cy="830599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 проекту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подає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відбору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ПКМУ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5140367" y="2067268"/>
            <a:ext cx="216024" cy="0"/>
          </a:xfrm>
          <a:prstGeom prst="straightConnector1">
            <a:avLst/>
          </a:prstGeom>
          <a:ln w="381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5348331" y="2606099"/>
            <a:ext cx="3633252" cy="6831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399762" y="2609618"/>
            <a:ext cx="36332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2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подачі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Выноска со стрелкой вниз 39"/>
          <p:cNvSpPr/>
          <p:nvPr/>
        </p:nvSpPr>
        <p:spPr>
          <a:xfrm>
            <a:off x="187295" y="2666525"/>
            <a:ext cx="4958264" cy="826667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 з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відбору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відбір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5135352" y="2931509"/>
            <a:ext cx="216024" cy="0"/>
          </a:xfrm>
          <a:prstGeom prst="straightConnector1">
            <a:avLst/>
          </a:prstGeom>
          <a:ln w="381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5356391" y="3425734"/>
            <a:ext cx="3633252" cy="6831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407822" y="3429253"/>
            <a:ext cx="36332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2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Выноска со стрелкой вниз 43"/>
          <p:cNvSpPr/>
          <p:nvPr/>
        </p:nvSpPr>
        <p:spPr>
          <a:xfrm>
            <a:off x="187742" y="3516678"/>
            <a:ext cx="4958264" cy="826667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конкурсної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5148427" y="3738863"/>
            <a:ext cx="216024" cy="0"/>
          </a:xfrm>
          <a:prstGeom prst="straightConnector1">
            <a:avLst/>
          </a:prstGeom>
          <a:ln w="381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Скругленный прямоугольник 49"/>
          <p:cNvSpPr/>
          <p:nvPr/>
        </p:nvSpPr>
        <p:spPr>
          <a:xfrm>
            <a:off x="5345759" y="4268428"/>
            <a:ext cx="3643883" cy="64780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364088" y="4299942"/>
            <a:ext cx="36251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3 днів після прийняття рішення конкурсної комісії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78822" y="4350397"/>
            <a:ext cx="4948706" cy="5539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Мінрегіон розміщує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конкурсу</a:t>
            </a: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5137796" y="4611122"/>
            <a:ext cx="216024" cy="0"/>
          </a:xfrm>
          <a:prstGeom prst="straightConnector1">
            <a:avLst/>
          </a:prstGeom>
          <a:ln w="381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8420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Заголовок 1"/>
          <p:cNvSpPr>
            <a:spLocks noGrp="1"/>
          </p:cNvSpPr>
          <p:nvPr>
            <p:ph type="ctrTitle"/>
          </p:nvPr>
        </p:nvSpPr>
        <p:spPr>
          <a:xfrm>
            <a:off x="736241" y="2139702"/>
            <a:ext cx="7727492" cy="91646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uk-UA" sz="6600" b="1" i="1" dirty="0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uk-UA" sz="6600" b="1" i="1" dirty="0">
              <a:solidFill>
                <a:srgbClr val="0046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Рисунок 25" descr="Рисунок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1897" y="23686"/>
            <a:ext cx="1028688" cy="108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7" name="object 4"/>
          <p:cNvSpPr/>
          <p:nvPr/>
        </p:nvSpPr>
        <p:spPr>
          <a:xfrm>
            <a:off x="1859632" y="23686"/>
            <a:ext cx="392157" cy="3501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TextBox 27"/>
          <p:cNvSpPr txBox="1"/>
          <p:nvPr/>
        </p:nvSpPr>
        <p:spPr>
          <a:xfrm>
            <a:off x="1439572" y="483048"/>
            <a:ext cx="2743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ДЕПАРТАМЕНТ ЕКОНОМІЧНОГО РОЗВИТКУ, ТОРГІВЛІ ТА ТУРИЗМУ</a:t>
            </a:r>
          </a:p>
          <a:p>
            <a:r>
              <a:rPr lang="uk-UA" sz="10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ЛУГАНСЬКОЇ ОБЛАСНОЇ ДЕРЖАВНОЇ АДМІНІСТРАЦІЇ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29" name="Рисунок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81887" y="37492"/>
            <a:ext cx="314663" cy="35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1439572" y="37492"/>
            <a:ext cx="0" cy="1057835"/>
          </a:xfrm>
          <a:prstGeom prst="line">
            <a:avLst/>
          </a:prstGeom>
          <a:ln w="25400">
            <a:solidFill>
              <a:srgbClr val="333300">
                <a:alpha val="81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2494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22158525"/>
              </p:ext>
            </p:extLst>
          </p:nvPr>
        </p:nvGraphicFramePr>
        <p:xfrm>
          <a:off x="-108520" y="1399303"/>
          <a:ext cx="4219940" cy="3710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621848" y="43434"/>
            <a:ext cx="8414648" cy="76942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uk-UA" sz="3200" b="1" dirty="0">
                <a:solidFill>
                  <a:srgbClr val="002060"/>
                </a:solidFill>
                <a:latin typeface="+mn-lt"/>
              </a:rPr>
              <a:t>Програма підтримки секторальної  </a:t>
            </a:r>
            <a:r>
              <a:rPr lang="uk-UA" sz="3200" b="1" dirty="0" smtClean="0">
                <a:solidFill>
                  <a:srgbClr val="002060"/>
                </a:solidFill>
                <a:latin typeface="+mn-lt"/>
              </a:rPr>
              <a:t>політики</a:t>
            </a:r>
            <a:endParaRPr lang="ru-RU" sz="32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1" name="Рисунок 10" descr="Рисунок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4842241" y="3849618"/>
            <a:ext cx="4028181" cy="11174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15347" y="3805806"/>
            <a:ext cx="386332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Спільний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Луганської та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Львівської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облдержадміністрацій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Схід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разом: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будуємо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довіру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шкільної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парти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на суму </a:t>
            </a: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13,2 млн </a:t>
            </a:r>
            <a:r>
              <a:rPr lang="ru-RU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endParaRPr lang="ru-RU" sz="1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42241" y="2617520"/>
            <a:ext cx="4028181" cy="10677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34869" y="2822207"/>
            <a:ext cx="390017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ДЗ «ЛНУ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Шевченка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суму </a:t>
            </a: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3,1 млн </a:t>
            </a:r>
            <a:r>
              <a:rPr lang="ru-RU" sz="1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861989" y="1223935"/>
            <a:ext cx="4008433" cy="12105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028031" y="1380889"/>
            <a:ext cx="3877045" cy="85408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Будівництво </a:t>
            </a:r>
            <a:r>
              <a:rPr lang="uk-UA" sz="1700" dirty="0">
                <a:latin typeface="Times New Roman" pitchFamily="18" charset="0"/>
                <a:cs typeface="Times New Roman" pitchFamily="18" charset="0"/>
              </a:rPr>
              <a:t>радіотелевізійної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станції </a:t>
            </a:r>
            <a:r>
              <a:rPr lang="uk-UA" sz="17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1700" dirty="0" err="1" smtClean="0">
                <a:latin typeface="Times New Roman" pitchFamily="18" charset="0"/>
                <a:cs typeface="Times New Roman" pitchFamily="18" charset="0"/>
              </a:rPr>
              <a:t>Попаснянському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 районі</a:t>
            </a:r>
          </a:p>
          <a:p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на суму </a:t>
            </a:r>
            <a:r>
              <a:rPr lang="uk-UA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23,7 млн грн</a:t>
            </a:r>
            <a:endParaRPr lang="uk-UA" sz="1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823" t="34776" r="11881" b="13441"/>
          <a:stretch/>
        </p:blipFill>
        <p:spPr>
          <a:xfrm>
            <a:off x="3947910" y="1131676"/>
            <a:ext cx="1080121" cy="13681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2803896" y="575182"/>
            <a:ext cx="3993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конкурсний відбір</a:t>
            </a:r>
            <a:endParaRPr lang="ru-RU" sz="2400" b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0319" y="1241210"/>
            <a:ext cx="26422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/>
              <a:t>Подано </a:t>
            </a:r>
            <a:r>
              <a:rPr lang="uk-UA" sz="2000" b="1" dirty="0" smtClean="0">
                <a:solidFill>
                  <a:schemeClr val="tx2"/>
                </a:solidFill>
              </a:rPr>
              <a:t>15</a:t>
            </a:r>
            <a:r>
              <a:rPr lang="uk-UA" b="1" dirty="0" smtClean="0"/>
              <a:t> проектів </a:t>
            </a:r>
          </a:p>
          <a:p>
            <a:pPr algn="ctr"/>
            <a:r>
              <a:rPr lang="uk-UA" b="1" dirty="0" smtClean="0"/>
              <a:t>на суму </a:t>
            </a:r>
            <a:r>
              <a:rPr lang="uk-UA" sz="2000" b="1" dirty="0" smtClean="0">
                <a:solidFill>
                  <a:schemeClr val="tx2"/>
                </a:solidFill>
              </a:rPr>
              <a:t>173,65</a:t>
            </a:r>
            <a:r>
              <a:rPr lang="uk-UA" b="1" dirty="0" smtClean="0">
                <a:solidFill>
                  <a:schemeClr val="tx2"/>
                </a:solidFill>
              </a:rPr>
              <a:t> млн грн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ÑÑÐ´ÐµÐ½Ñ ÑÐµÐ»Ð¾Ð²ÐµÑÐµÐº Ð´Ð»Ñ Ð¿ÑÐµÐ·ÐµÐ½ÑÐ°ÑÐ¸Ð¸&quot;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162"/>
          <a:stretch/>
        </p:blipFill>
        <p:spPr bwMode="auto">
          <a:xfrm>
            <a:off x="3940137" y="2552210"/>
            <a:ext cx="1087894" cy="11975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Ð ÐµÐ·ÑÐ»ÑÑÐ°Ñ Ð¿Ð¾ÑÑÐºÑ Ð·Ð¾Ð±ÑÐ°Ð¶ÐµÐ½Ñ Ð·Ð° Ð·Ð°Ð¿Ð¸ÑÐ¾Ð¼ &quot;ÑÑÐµÐ½Ð¸Ðº Ð·Ð° Ð¿Ð°ÑÑÐ¾Ð¹ ÑÐµÐ»Ð¾Ð²ÐµÑÐµÐº Ð´Ð»Ñ Ð¿ÑÐµÐ·ÐµÐ½ÑÐ°ÑÐ¸Ð¸&quot;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945" r="3773"/>
          <a:stretch/>
        </p:blipFill>
        <p:spPr bwMode="auto">
          <a:xfrm>
            <a:off x="3938540" y="3815096"/>
            <a:ext cx="1096329" cy="11718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2708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линии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0009"/>
            <a:ext cx="9144000" cy="547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671657" y="-123129"/>
            <a:ext cx="7727492" cy="9164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Нормативно-правові акти</a:t>
            </a:r>
            <a:endParaRPr lang="uk-UA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5866809" y="1056016"/>
            <a:ext cx="1871663" cy="327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01" tIns="40000" rIns="80001" bIns="400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uk-UA" altLang="ru-RU" sz="1600" dirty="0">
              <a:latin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898999" y="651219"/>
            <a:ext cx="7272808" cy="7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КМУ від 16.11.2016 № 827 (зі змінами)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«Деякі питання фінансування програм та проектів регіонального розвитку»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98999" y="3831935"/>
            <a:ext cx="7272808" cy="11086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Мінрегіону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18.05.2017 </a:t>
            </a:r>
            <a:r>
              <a:rPr lang="ru-RU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120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реалізовуватися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бюджету,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Союзу»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898999" y="2229512"/>
            <a:ext cx="7272808" cy="9059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КМУ від 07.10.2015 № </a:t>
            </a:r>
            <a:r>
              <a:rPr lang="uk-UA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733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«Деякі питання реалізації у 2018-2020 роках Державної стратегії регіонального розвитку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період до 2020 року»</a:t>
            </a:r>
            <a:endParaRPr lang="ru-RU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98999" y="3219486"/>
            <a:ext cx="7272808" cy="528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регіонального</a:t>
            </a: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схвалені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12.09.2018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733</a:t>
            </a:r>
            <a:endParaRPr lang="ru-RU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98999" y="1440365"/>
            <a:ext cx="7272808" cy="7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КМУ від 06.08.2014 № 385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2020 року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29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линии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0009"/>
            <a:ext cx="9144000" cy="547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Шестиугольник 8"/>
          <p:cNvSpPr/>
          <p:nvPr/>
        </p:nvSpPr>
        <p:spPr>
          <a:xfrm>
            <a:off x="3442639" y="1610175"/>
            <a:ext cx="1804399" cy="1694441"/>
          </a:xfrm>
          <a:prstGeom prst="hexagon">
            <a:avLst/>
          </a:prstGeom>
          <a:solidFill>
            <a:srgbClr val="FCFDC7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481680" y="2044970"/>
            <a:ext cx="17310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Замовники</a:t>
            </a:r>
          </a:p>
          <a:p>
            <a:pPr algn="ctr"/>
            <a:r>
              <a:rPr lang="uk-UA" sz="2400" b="1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</a:t>
            </a:r>
            <a:endParaRPr lang="ru-RU" sz="24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Шестиугольник 2"/>
          <p:cNvSpPr/>
          <p:nvPr/>
        </p:nvSpPr>
        <p:spPr>
          <a:xfrm>
            <a:off x="3374392" y="262316"/>
            <a:ext cx="1972955" cy="1200329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532073" y="259255"/>
            <a:ext cx="16575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Центральний 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 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Шестиугольник 20"/>
          <p:cNvSpPr/>
          <p:nvPr/>
        </p:nvSpPr>
        <p:spPr>
          <a:xfrm>
            <a:off x="876671" y="3451373"/>
            <a:ext cx="7049134" cy="1564209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Шестиугольник 23"/>
          <p:cNvSpPr/>
          <p:nvPr/>
        </p:nvSpPr>
        <p:spPr>
          <a:xfrm>
            <a:off x="5323608" y="1615826"/>
            <a:ext cx="2761489" cy="1676261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5459203" y="1620150"/>
            <a:ext cx="24902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</a:t>
            </a:r>
          </a:p>
          <a:p>
            <a:pPr algn="ct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амоврядування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</a:p>
          <a:p>
            <a:pPr algn="ct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</a:p>
          <a:p>
            <a:pPr algn="ct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606835" y="1610175"/>
            <a:ext cx="2761489" cy="1694441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331630" y="1791701"/>
            <a:ext cx="1311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Місцевий 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 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43608" y="3623829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ержавне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комунальне підприємство, установа чи організація, що належать до сфери управління центрального або місцевого органу виконавчої влади, перебувають в управлінні органу місцевого самоврядування чи засновані ними та визначені таким органом відповідальними за підготовку і реалізацію проекту, виконання функцій замовника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723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линии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0009"/>
            <a:ext cx="9144000" cy="547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671657" y="-123129"/>
            <a:ext cx="7727492" cy="9164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регіонального розвитку</a:t>
            </a:r>
            <a:endParaRPr lang="uk-UA" sz="3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1494" y="733560"/>
            <a:ext cx="6160324" cy="5376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4095" y="823458"/>
            <a:ext cx="792088" cy="3578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1093" y="72322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0535" y="748767"/>
            <a:ext cx="4381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Інноваційна економіка та інвестиції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444208" y="730198"/>
            <a:ext cx="2353971" cy="5410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Мінекономрозвитку та МОН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21494" y="1320149"/>
            <a:ext cx="6160324" cy="5376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94095" y="1410047"/>
            <a:ext cx="792088" cy="3578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1093" y="130981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73416" y="1335356"/>
            <a:ext cx="2536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Сільський розвиток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444208" y="1316787"/>
            <a:ext cx="2353971" cy="5410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Мінагрополітики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21494" y="1919501"/>
            <a:ext cx="6160324" cy="5376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94095" y="2009399"/>
            <a:ext cx="792088" cy="3578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1093" y="190916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12396" y="1934708"/>
            <a:ext cx="2258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туризму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444208" y="1916139"/>
            <a:ext cx="2353971" cy="5410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Мінекономрозвитку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21494" y="2508846"/>
            <a:ext cx="6160324" cy="5376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94095" y="2598744"/>
            <a:ext cx="792088" cy="3578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1093" y="249850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03361" y="2524053"/>
            <a:ext cx="3876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людського потенціалу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444208" y="2505484"/>
            <a:ext cx="2353971" cy="5410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Мінсоцполітики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221494" y="3107168"/>
            <a:ext cx="6160324" cy="5376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294095" y="3197066"/>
            <a:ext cx="792088" cy="3578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1093" y="309682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65811" y="3118024"/>
            <a:ext cx="5316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 розвитку депресивних територій</a:t>
            </a:r>
            <a:endParaRPr lang="uk-UA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444208" y="3103806"/>
            <a:ext cx="2353971" cy="5410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Мінрегіон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221494" y="3716446"/>
            <a:ext cx="6160324" cy="5376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294095" y="3806344"/>
            <a:ext cx="792088" cy="3578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01093" y="370610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438115" y="3625608"/>
            <a:ext cx="45917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Ефективне управління регіональним </a:t>
            </a:r>
          </a:p>
          <a:p>
            <a:pPr algn="ctr"/>
            <a:r>
              <a:rPr lang="uk-UA" sz="20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endParaRPr lang="uk-UA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444208" y="3713084"/>
            <a:ext cx="2353971" cy="5410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Мінрегіон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221494" y="4318715"/>
            <a:ext cx="6160324" cy="5376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294095" y="4408613"/>
            <a:ext cx="792088" cy="3578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1093" y="430837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703261" y="4322314"/>
            <a:ext cx="4041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Загальноукраїнська солідарність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6444208" y="4315353"/>
            <a:ext cx="2353971" cy="5410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Мінрегіон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980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линии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0009"/>
            <a:ext cx="9144000" cy="547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671657" y="-123129"/>
            <a:ext cx="7727492" cy="9164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регіонального розвитку</a:t>
            </a:r>
            <a:endParaRPr lang="uk-UA" sz="3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99592" y="755886"/>
            <a:ext cx="7272808" cy="7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2193" y="845784"/>
            <a:ext cx="792088" cy="5734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7664" y="755886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35106" y="648904"/>
            <a:ext cx="606646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Інноваційна економіка та інвестиції</a:t>
            </a:r>
          </a:p>
          <a:p>
            <a:pPr algn="ctr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гранту – 1,2 до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48,0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Шестиугольник 25"/>
          <p:cNvSpPr/>
          <p:nvPr/>
        </p:nvSpPr>
        <p:spPr>
          <a:xfrm>
            <a:off x="316366" y="1611322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631724" y="1558236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3,6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 flipH="1">
            <a:off x="1952138" y="1612882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959113" y="1586850"/>
            <a:ext cx="6549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сприятливого інвестиційного клімату, 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просування інвестиційного потенціалу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Шестиугольник 51"/>
          <p:cNvSpPr/>
          <p:nvPr/>
        </p:nvSpPr>
        <p:spPr>
          <a:xfrm>
            <a:off x="323341" y="2256661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638699" y="2193529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3,6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ятиугольник 53"/>
          <p:cNvSpPr/>
          <p:nvPr/>
        </p:nvSpPr>
        <p:spPr>
          <a:xfrm flipH="1">
            <a:off x="1959113" y="2256661"/>
            <a:ext cx="6549402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1952138" y="2223426"/>
            <a:ext cx="6556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потенціалу у сфері торгівлі </a:t>
            </a:r>
          </a:p>
          <a:p>
            <a:pPr lvl="0"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(підтримка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експорту)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Шестиугольник 55"/>
          <p:cNvSpPr/>
          <p:nvPr/>
        </p:nvSpPr>
        <p:spPr>
          <a:xfrm>
            <a:off x="316366" y="2893202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631724" y="2830070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3,6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ятиугольник 57"/>
          <p:cNvSpPr/>
          <p:nvPr/>
        </p:nvSpPr>
        <p:spPr>
          <a:xfrm flipH="1">
            <a:off x="1959113" y="2893202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1952138" y="2968569"/>
            <a:ext cx="6563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 підприємницької діяльності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Шестиугольник 59"/>
          <p:cNvSpPr/>
          <p:nvPr/>
        </p:nvSpPr>
        <p:spPr>
          <a:xfrm>
            <a:off x="323341" y="3536939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574016" y="3475409"/>
            <a:ext cx="1165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3,6 – 12,0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Пятиугольник 61"/>
          <p:cNvSpPr/>
          <p:nvPr/>
        </p:nvSpPr>
        <p:spPr>
          <a:xfrm flipH="1">
            <a:off x="1959113" y="3528495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1971139" y="3486217"/>
            <a:ext cx="6537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 розвитку інноваційної інфраструктури 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 інноваційної діяльності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Шестиугольник 63"/>
          <p:cNvSpPr/>
          <p:nvPr/>
        </p:nvSpPr>
        <p:spPr>
          <a:xfrm>
            <a:off x="307091" y="4348423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>
            <a:off x="500060" y="4286893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12,0 – 48,0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Пятиугольник 65"/>
          <p:cNvSpPr/>
          <p:nvPr/>
        </p:nvSpPr>
        <p:spPr>
          <a:xfrm flipH="1">
            <a:off x="1959112" y="4189529"/>
            <a:ext cx="6556377" cy="900196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1952138" y="4153740"/>
            <a:ext cx="6556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та розвиток інфраструктури 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 інвестицій стимулювання розвитку місцевої економіки 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(індустріальний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парк)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8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линии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0009"/>
            <a:ext cx="9144000" cy="547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671657" y="-123129"/>
            <a:ext cx="7727492" cy="9164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регіонального розвитку</a:t>
            </a:r>
            <a:endParaRPr lang="uk-UA" sz="3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98999" y="900314"/>
            <a:ext cx="7272808" cy="7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990212"/>
            <a:ext cx="792088" cy="5734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7071" y="90031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27821" y="793332"/>
            <a:ext cx="507985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Сільський розвиток</a:t>
            </a:r>
          </a:p>
          <a:p>
            <a:pPr algn="ctr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гранту – 1,2 до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48,0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Шестиугольник 25"/>
          <p:cNvSpPr/>
          <p:nvPr/>
        </p:nvSpPr>
        <p:spPr>
          <a:xfrm>
            <a:off x="374471" y="2123187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574414" y="2070101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12,0 – 48,0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 flipH="1">
            <a:off x="2010243" y="2124747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288713" y="2110302"/>
            <a:ext cx="6284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підприємницької діяльності </a:t>
            </a:r>
          </a:p>
          <a:p>
            <a:pPr lvl="0"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сільській місцевості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Шестиугольник 51"/>
          <p:cNvSpPr/>
          <p:nvPr/>
        </p:nvSpPr>
        <p:spPr>
          <a:xfrm>
            <a:off x="376202" y="3025518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633852" y="2962386"/>
            <a:ext cx="1165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3,6 – 12,0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ятиугольник 53"/>
          <p:cNvSpPr/>
          <p:nvPr/>
        </p:nvSpPr>
        <p:spPr>
          <a:xfrm flipH="1">
            <a:off x="2011974" y="3025518"/>
            <a:ext cx="6549402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2288712" y="3124376"/>
            <a:ext cx="627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якості життя у сільській місцевості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Шестиугольник 55"/>
          <p:cNvSpPr/>
          <p:nvPr/>
        </p:nvSpPr>
        <p:spPr>
          <a:xfrm>
            <a:off x="367496" y="3932720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682854" y="3869588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3,6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ятиугольник 57"/>
          <p:cNvSpPr/>
          <p:nvPr/>
        </p:nvSpPr>
        <p:spPr>
          <a:xfrm flipH="1">
            <a:off x="2010243" y="3932720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2292395" y="4039285"/>
            <a:ext cx="6267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умов для соціального розвитку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38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линии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0009"/>
            <a:ext cx="9144000" cy="547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671657" y="-123129"/>
            <a:ext cx="7727492" cy="9164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регіонального розвитку</a:t>
            </a:r>
            <a:endParaRPr lang="uk-UA" sz="3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98999" y="900314"/>
            <a:ext cx="7272808" cy="7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990212"/>
            <a:ext cx="792088" cy="5734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7071" y="90031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66293" y="793332"/>
            <a:ext cx="500290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туризму</a:t>
            </a:r>
          </a:p>
          <a:p>
            <a:pPr algn="ctr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гранту – 1,2 до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Шестиугольник 25"/>
          <p:cNvSpPr/>
          <p:nvPr/>
        </p:nvSpPr>
        <p:spPr>
          <a:xfrm>
            <a:off x="475267" y="1994283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732919" y="1941197"/>
            <a:ext cx="1165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12,0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 flipH="1">
            <a:off x="2111039" y="1995843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389508" y="2077999"/>
            <a:ext cx="6284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туристичного потенціалу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Шестиугольник 51"/>
          <p:cNvSpPr/>
          <p:nvPr/>
        </p:nvSpPr>
        <p:spPr>
          <a:xfrm>
            <a:off x="489687" y="3590929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805045" y="3527797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4,8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ятиугольник 53"/>
          <p:cNvSpPr/>
          <p:nvPr/>
        </p:nvSpPr>
        <p:spPr>
          <a:xfrm flipH="1">
            <a:off x="2125459" y="3590929"/>
            <a:ext cx="6549402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2402197" y="3689787"/>
            <a:ext cx="627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туристичного потенціалу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Шестиугольник 18"/>
          <p:cNvSpPr/>
          <p:nvPr/>
        </p:nvSpPr>
        <p:spPr>
          <a:xfrm>
            <a:off x="482241" y="2778419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739893" y="2725333"/>
            <a:ext cx="1165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12,0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ятиугольник 22"/>
          <p:cNvSpPr/>
          <p:nvPr/>
        </p:nvSpPr>
        <p:spPr>
          <a:xfrm flipH="1">
            <a:off x="2118013" y="2779979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396482" y="2862135"/>
            <a:ext cx="6284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 об’єктів культурної спадщини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95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линии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320009"/>
            <a:ext cx="9144000" cy="547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00827"/>
            <a:ext cx="514344" cy="540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5" descr="3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016" y="-524594"/>
            <a:ext cx="3276600" cy="115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671657" y="-123129"/>
            <a:ext cx="7727492" cy="9164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регіонального розвитку</a:t>
            </a:r>
            <a:endParaRPr lang="uk-UA" sz="36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98999" y="900314"/>
            <a:ext cx="7272808" cy="7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990212"/>
            <a:ext cx="792088" cy="5734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7071" y="90031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92047" y="793332"/>
            <a:ext cx="53514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людського потенціалу</a:t>
            </a:r>
          </a:p>
          <a:p>
            <a:pPr algn="ctr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гранту – 1,2 до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Шестиугольник 25"/>
          <p:cNvSpPr/>
          <p:nvPr/>
        </p:nvSpPr>
        <p:spPr>
          <a:xfrm>
            <a:off x="374471" y="2123187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689831" y="2070101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4,8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 flipH="1">
            <a:off x="2010243" y="2124747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288712" y="2206903"/>
            <a:ext cx="6284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Шестиугольник 51"/>
          <p:cNvSpPr/>
          <p:nvPr/>
        </p:nvSpPr>
        <p:spPr>
          <a:xfrm>
            <a:off x="376202" y="3025518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633852" y="2962386"/>
            <a:ext cx="1165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12,0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ятиугольник 53"/>
          <p:cNvSpPr/>
          <p:nvPr/>
        </p:nvSpPr>
        <p:spPr>
          <a:xfrm flipH="1">
            <a:off x="2011974" y="3025518"/>
            <a:ext cx="6549402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2288712" y="3124376"/>
            <a:ext cx="627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Інституції та мережі 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Шестиугольник 55"/>
          <p:cNvSpPr/>
          <p:nvPr/>
        </p:nvSpPr>
        <p:spPr>
          <a:xfrm>
            <a:off x="367496" y="3932720"/>
            <a:ext cx="1647798" cy="574755"/>
          </a:xfrm>
          <a:prstGeom prst="hexagon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682854" y="3869588"/>
            <a:ext cx="1050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1,2 – 3,6 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 грн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ятиугольник 57"/>
          <p:cNvSpPr/>
          <p:nvPr/>
        </p:nvSpPr>
        <p:spPr>
          <a:xfrm flipH="1">
            <a:off x="2010243" y="3932720"/>
            <a:ext cx="6556377" cy="574755"/>
          </a:xfrm>
          <a:prstGeom prst="homePlate">
            <a:avLst/>
          </a:prstGeom>
          <a:solidFill>
            <a:srgbClr val="E9EFF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2292395" y="4039285"/>
            <a:ext cx="6267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342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11122</TotalTime>
  <Words>862</Words>
  <Application>Microsoft Office PowerPoint</Application>
  <PresentationFormat>Экран (16:9)</PresentationFormat>
  <Paragraphs>202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Програма підтримки секторальної  політики</vt:lpstr>
      <vt:lpstr>Нормативно-правові акти</vt:lpstr>
      <vt:lpstr>Слайд 4</vt:lpstr>
      <vt:lpstr>Програми регіонального розвитку</vt:lpstr>
      <vt:lpstr>Програми регіонального розвитку</vt:lpstr>
      <vt:lpstr>Програми регіонального розвитку</vt:lpstr>
      <vt:lpstr>Програми регіонального розвитку</vt:lpstr>
      <vt:lpstr>Програми регіонального розвитку</vt:lpstr>
      <vt:lpstr>Програми регіонального розвитку</vt:lpstr>
      <vt:lpstr>Програми регіонального розвитку</vt:lpstr>
      <vt:lpstr>Програми регіонального розвитку</vt:lpstr>
      <vt:lpstr>Дорожня карта</vt:lpstr>
      <vt:lpstr>Дякую за увагу!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PC5</dc:creator>
  <cp:lastModifiedBy>Пользователь</cp:lastModifiedBy>
  <cp:revision>223</cp:revision>
  <cp:lastPrinted>2019-02-25T09:09:20Z</cp:lastPrinted>
  <dcterms:created xsi:type="dcterms:W3CDTF">2018-01-04T09:28:01Z</dcterms:created>
  <dcterms:modified xsi:type="dcterms:W3CDTF">2019-05-27T07:40:44Z</dcterms:modified>
</cp:coreProperties>
</file>