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844" r:id="rId1"/>
    <p:sldMasterId id="2147483873" r:id="rId2"/>
    <p:sldMasterId id="2147483944" r:id="rId3"/>
    <p:sldMasterId id="2147483958" r:id="rId4"/>
    <p:sldMasterId id="2147484014" r:id="rId5"/>
  </p:sldMasterIdLst>
  <p:notesMasterIdLst>
    <p:notesMasterId r:id="rId39"/>
  </p:notesMasterIdLst>
  <p:handoutMasterIdLst>
    <p:handoutMasterId r:id="rId40"/>
  </p:handoutMasterIdLst>
  <p:sldIdLst>
    <p:sldId id="256" r:id="rId6"/>
    <p:sldId id="419" r:id="rId7"/>
    <p:sldId id="276" r:id="rId8"/>
    <p:sldId id="285" r:id="rId9"/>
    <p:sldId id="430" r:id="rId10"/>
    <p:sldId id="277" r:id="rId11"/>
    <p:sldId id="431" r:id="rId12"/>
    <p:sldId id="278" r:id="rId13"/>
    <p:sldId id="280" r:id="rId14"/>
    <p:sldId id="422" r:id="rId15"/>
    <p:sldId id="423" r:id="rId16"/>
    <p:sldId id="425" r:id="rId17"/>
    <p:sldId id="424" r:id="rId18"/>
    <p:sldId id="426" r:id="rId19"/>
    <p:sldId id="427" r:id="rId20"/>
    <p:sldId id="283" r:id="rId21"/>
    <p:sldId id="284" r:id="rId22"/>
    <p:sldId id="433" r:id="rId23"/>
    <p:sldId id="428" r:id="rId24"/>
    <p:sldId id="434" r:id="rId25"/>
    <p:sldId id="311" r:id="rId26"/>
    <p:sldId id="407" r:id="rId27"/>
    <p:sldId id="408" r:id="rId28"/>
    <p:sldId id="409" r:id="rId29"/>
    <p:sldId id="410" r:id="rId30"/>
    <p:sldId id="411" r:id="rId31"/>
    <p:sldId id="412" r:id="rId32"/>
    <p:sldId id="393" r:id="rId33"/>
    <p:sldId id="413" r:id="rId34"/>
    <p:sldId id="374" r:id="rId35"/>
    <p:sldId id="375" r:id="rId36"/>
    <p:sldId id="365" r:id="rId37"/>
    <p:sldId id="26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FF0066"/>
    <a:srgbClr val="CC0000"/>
    <a:srgbClr val="0066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DB8E-EF6B-42F6-B06E-3877779E4DAD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30010-AD9A-4A9A-8723-6B035801D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93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A8338-6AD6-444B-A167-12B2F8F9D87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7B6E5-19EA-493A-8E0C-B413407D8B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2141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720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702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19063"/>
            <a:ext cx="205581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119063"/>
            <a:ext cx="601821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119063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3" y="1600200"/>
            <a:ext cx="8226425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9200" y="1295400"/>
            <a:ext cx="76962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8242D3D-FF59-43F5-8414-5CCCCA9ABF5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3" y="1600200"/>
            <a:ext cx="8226425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9200" y="1295400"/>
            <a:ext cx="76962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8242D3D-FF59-43F5-8414-5CCCCA9ABF5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6E82216E-3D44-4705-A636-D7EF051FA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DA3BF-7952-49C4-991C-95C0F45AE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60F1-2C28-4300-BF74-998DB104C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EEC9-FAD1-487C-88E7-27B3AE815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BB2B9-4945-4971-9083-C29659173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D84F1-3433-4F44-B177-A6CA4608D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552BB-AA88-44F3-8F65-0CB197FBF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5C71-205B-41E3-82BB-88D0DEC75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1D8D1-4071-40EF-AE33-0AA87FA4F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9672D-844A-4E9B-9A5E-EA9B32940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8E1B-534B-491F-9A05-B62B1D246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9200" y="1295400"/>
            <a:ext cx="76962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242D3D-FF59-43F5-8414-5CCCCA9ABF5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>
        <p:snd r:embed="rId1" name="click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82216E-3D44-4705-A636-D7EF051FA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DA3BF-7952-49C4-991C-95C0F45AE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60F1-2C28-4300-BF74-998DB104C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EEC9-FAD1-487C-88E7-27B3AE8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BB2B9-4945-4971-9083-C2965917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D84F1-3433-4F44-B177-A6CA4608D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552BB-AA88-44F3-8F65-0CB197FBF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5C71-205B-41E3-82BB-88D0DEC75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1D8D1-4071-40EF-AE33-0AA87FA4F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9672D-844A-4E9B-9A5E-EA9B3294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8E1B-534B-491F-9A05-B62B1D246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9200" y="1295400"/>
            <a:ext cx="76962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242D3D-FF59-43F5-8414-5CCCCA9ABF5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0" y="0"/>
            <a:ext cx="9144000" cy="51577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gray">
          <a:xfrm>
            <a:off x="1262063" y="0"/>
            <a:ext cx="2362200" cy="495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304800" y="2400300"/>
            <a:ext cx="8458200" cy="11049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685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58674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7DC63A-C08B-4285-8CEE-E05A9AFCCD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gray">
          <a:xfrm>
            <a:off x="4267200" y="52578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Company</a:t>
            </a:r>
          </a:p>
          <a:p>
            <a:r>
              <a:rPr lang="en-US" sz="2600" b="1"/>
              <a:t>LOGO</a:t>
            </a:r>
          </a:p>
        </p:txBody>
      </p: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3490913"/>
            <a:ext cx="1258888" cy="1438275"/>
          </a:xfrm>
          <a:prstGeom prst="rect">
            <a:avLst/>
          </a:prstGeom>
          <a:noFill/>
        </p:spPr>
      </p:pic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1276350" y="4941888"/>
            <a:ext cx="7867650" cy="2174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281113" y="4927600"/>
            <a:ext cx="2370137" cy="1096963"/>
          </a:xfrm>
          <a:prstGeom prst="rect">
            <a:avLst/>
          </a:prstGeom>
          <a:noFill/>
        </p:spPr>
      </p:pic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" y="304800"/>
            <a:ext cx="8534400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7391400" y="914400"/>
            <a:ext cx="160020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>
            <a:off x="8305800" y="0"/>
            <a:ext cx="76200" cy="1752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6" grpId="0" animBg="1"/>
      <p:bldP spid="3137" grpId="0" animBg="1"/>
      <p:bldP spid="3140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DDB2F-0FCF-450D-9553-E14489A35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1864-787D-4E73-94EB-34DCF4E25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653FB-F305-4F9B-83FA-C84D44228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D483-C13E-4C61-8057-82BF0F4C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0DF4C-BA68-4428-B93A-64A7B0EDA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7CC33-D5FC-4376-B427-F36EE33C6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E24BC-15E0-4D3C-AA2D-FCF887227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19DB7-C171-4B62-BFEE-19155889BC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F3C80-C780-423E-9DBA-19084CD0C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D8ADE-6928-4CAC-82FC-3CF845BF6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7025466-A715-41E9-AA03-3DDEF0744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5613" y="119063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455613" y="274638"/>
            <a:ext cx="8226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0" y="9525"/>
            <a:ext cx="9144000" cy="1028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1447800" y="0"/>
            <a:ext cx="7696200" cy="879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158750"/>
            <a:ext cx="9144000" cy="6032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1143000"/>
            <a:ext cx="228600" cy="5715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gray">
          <a:xfrm>
            <a:off x="8686800" y="0"/>
            <a:ext cx="76200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0"/>
            <a:ext cx="14478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0"/>
            <a:ext cx="1243013" cy="1038225"/>
          </a:xfrm>
          <a:prstGeom prst="rect">
            <a:avLst/>
          </a:prstGeom>
          <a:noFill/>
        </p:spPr>
      </p:pic>
      <p:sp>
        <p:nvSpPr>
          <p:cNvPr id="1070" name="Rectangle 46"/>
          <p:cNvSpPr>
            <a:spLocks noChangeArrowheads="1"/>
          </p:cNvSpPr>
          <p:nvPr/>
        </p:nvSpPr>
        <p:spPr bwMode="gray">
          <a:xfrm>
            <a:off x="0" y="1035050"/>
            <a:ext cx="14478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72" grpId="0" animBg="1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7543800" cy="13716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М-ТЕСТ 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РЕГУЛЯТОРНІЙ ПОЛІТИЦІ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5334000"/>
            <a:ext cx="22860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</a:t>
            </a:r>
            <a:r>
              <a:rPr lang="uk-UA" sz="18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иїв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</a:p>
          <a:p>
            <a:pPr marL="0" algn="ctr">
              <a:spcBef>
                <a:spcPts val="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Пуща-Водиця, </a:t>
            </a:r>
          </a:p>
          <a:p>
            <a:pPr marL="0" algn="ctr">
              <a:spcBef>
                <a:spcPts val="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29 січня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2016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57400" y="3048000"/>
            <a:ext cx="6858000" cy="16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Times New Roman" pitchFamily="18" charset="0"/>
              </a:rPr>
              <a:t>Ляпін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Times New Roman" pitchFamily="18" charset="0"/>
              </a:rPr>
              <a:t> Дмитро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к.т.н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., заслужений економіст України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ст. науковий співробітник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Національного інституту стратегічних досліджень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(1) </a:t>
            </a:r>
            <a:r>
              <a:rPr lang="ru-RU" b="1" dirty="0" err="1" smtClean="0"/>
              <a:t>Оцінка</a:t>
            </a:r>
            <a:r>
              <a:rPr lang="ru-RU" b="1" dirty="0" smtClean="0"/>
              <a:t> “</a:t>
            </a:r>
            <a:r>
              <a:rPr lang="ru-RU" b="1" dirty="0" err="1" smtClean="0"/>
              <a:t>прямих</a:t>
            </a:r>
            <a:r>
              <a:rPr lang="ru-RU" b="1" dirty="0" smtClean="0"/>
              <a:t>” </a:t>
            </a:r>
            <a:r>
              <a:rPr lang="ru-RU" b="1" dirty="0" err="1" smtClean="0"/>
              <a:t>витрат</a:t>
            </a:r>
            <a:r>
              <a:rPr lang="ru-RU" b="1" dirty="0" smtClean="0"/>
              <a:t>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на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(А)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1. </a:t>
            </a:r>
            <a:r>
              <a:rPr lang="ru-RU" dirty="0" err="1" smtClean="0">
                <a:solidFill>
                  <a:srgbClr val="C00000"/>
                </a:solidFill>
              </a:rPr>
              <a:t>Придбання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необхідного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обладнання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пристроїв</a:t>
            </a:r>
            <a:r>
              <a:rPr lang="ru-RU" dirty="0" smtClean="0">
                <a:solidFill>
                  <a:srgbClr val="C00000"/>
                </a:solidFill>
              </a:rPr>
              <a:t>, машин, </a:t>
            </a:r>
            <a:r>
              <a:rPr lang="ru-RU" dirty="0" err="1" smtClean="0">
                <a:solidFill>
                  <a:srgbClr val="C00000"/>
                </a:solidFill>
              </a:rPr>
              <a:t>механізмів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необхідних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одиниць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Х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одиниці</a:t>
            </a:r>
            <a:endParaRPr lang="ru-RU" sz="1600" i="1" dirty="0" smtClean="0"/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2. </a:t>
            </a:r>
            <a:r>
              <a:rPr lang="ru-RU" dirty="0" err="1" smtClean="0">
                <a:solidFill>
                  <a:srgbClr val="C00000"/>
                </a:solidFill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повірки</a:t>
            </a:r>
            <a:r>
              <a:rPr lang="ru-RU" dirty="0" smtClean="0">
                <a:solidFill>
                  <a:srgbClr val="C00000"/>
                </a:solidFill>
              </a:rPr>
              <a:t> та/</a:t>
            </a:r>
            <a:r>
              <a:rPr lang="ru-RU" dirty="0" err="1" smtClean="0">
                <a:solidFill>
                  <a:srgbClr val="C00000"/>
                </a:solidFill>
              </a:rPr>
              <a:t>або</a:t>
            </a:r>
            <a:r>
              <a:rPr lang="ru-RU" dirty="0" smtClean="0">
                <a:solidFill>
                  <a:srgbClr val="C00000"/>
                </a:solidFill>
              </a:rPr>
              <a:t> постановки на </a:t>
            </a:r>
            <a:r>
              <a:rPr lang="ru-RU" dirty="0" err="1" smtClean="0">
                <a:solidFill>
                  <a:srgbClr val="C00000"/>
                </a:solidFill>
              </a:rPr>
              <a:t>відповідний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облік</a:t>
            </a:r>
            <a:r>
              <a:rPr lang="ru-RU" dirty="0" smtClean="0">
                <a:solidFill>
                  <a:srgbClr val="C00000"/>
                </a:solidFill>
              </a:rPr>
              <a:t> у </a:t>
            </a:r>
            <a:r>
              <a:rPr lang="ru-RU" dirty="0" err="1" smtClean="0">
                <a:solidFill>
                  <a:srgbClr val="C00000"/>
                </a:solidFill>
              </a:rPr>
              <a:t>визначеному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органі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державної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влади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чи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місцевого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самоврядування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прямі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процедури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повірки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проведення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первинного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обстеження</a:t>
            </a:r>
            <a:r>
              <a:rPr lang="ru-RU" sz="1600" i="1" dirty="0" smtClean="0"/>
              <a:t>) в </a:t>
            </a:r>
            <a:r>
              <a:rPr lang="ru-RU" sz="1600" i="1" dirty="0" err="1" smtClean="0"/>
              <a:t>органі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державної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влади</a:t>
            </a:r>
            <a:r>
              <a:rPr lang="ru-RU" sz="1600" i="1" dirty="0" smtClean="0"/>
              <a:t> +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процедуру </a:t>
            </a:r>
            <a:r>
              <a:rPr lang="ru-RU" sz="1600" i="1" dirty="0" err="1" smtClean="0"/>
              <a:t>обліку</a:t>
            </a:r>
            <a:r>
              <a:rPr lang="ru-RU" sz="1600" i="1" dirty="0" smtClean="0"/>
              <a:t> (на </a:t>
            </a:r>
            <a:r>
              <a:rPr lang="ru-RU" sz="1600" i="1" dirty="0" err="1" smtClean="0"/>
              <a:t>одиницю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) Х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часу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заробітна</a:t>
            </a:r>
            <a:r>
              <a:rPr lang="ru-RU" sz="1600" i="1" dirty="0" smtClean="0"/>
              <a:t> плата) Х </a:t>
            </a:r>
            <a:r>
              <a:rPr lang="ru-RU" sz="1600" i="1" dirty="0" err="1" smtClean="0"/>
              <a:t>оціночна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процедур </a:t>
            </a:r>
            <a:r>
              <a:rPr lang="ru-RU" sz="1600" i="1" dirty="0" err="1" smtClean="0"/>
              <a:t>обліку</a:t>
            </a:r>
            <a:r>
              <a:rPr lang="ru-RU" sz="1600" i="1" dirty="0" smtClean="0"/>
              <a:t> за </a:t>
            </a:r>
            <a:r>
              <a:rPr lang="ru-RU" sz="1600" i="1" dirty="0" err="1" smtClean="0"/>
              <a:t>рік</a:t>
            </a:r>
            <a:r>
              <a:rPr lang="ru-RU" sz="1600" i="1" dirty="0" smtClean="0"/>
              <a:t>) Х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необхідних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одиниць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одному </a:t>
            </a:r>
            <a:r>
              <a:rPr lang="ru-RU" sz="1600" i="1" dirty="0" err="1" smtClean="0"/>
              <a:t>суб’єкту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endParaRPr lang="ru-RU" sz="1600" i="1" dirty="0" smtClean="0"/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3. </a:t>
            </a:r>
            <a:r>
              <a:rPr lang="ru-RU" dirty="0" err="1" smtClean="0">
                <a:solidFill>
                  <a:srgbClr val="C00000"/>
                </a:solidFill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експлуатації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обладнання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експлуатаційні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витрати</a:t>
            </a:r>
            <a:r>
              <a:rPr lang="ru-RU" dirty="0" smtClean="0">
                <a:solidFill>
                  <a:srgbClr val="C00000"/>
                </a:solidFill>
              </a:rPr>
              <a:t> - </a:t>
            </a:r>
            <a:r>
              <a:rPr lang="ru-RU" dirty="0" err="1" smtClean="0">
                <a:solidFill>
                  <a:srgbClr val="C00000"/>
                </a:solidFill>
              </a:rPr>
              <a:t>витратні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матеріали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оцінка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витрат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експлуатацію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витратні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матеріали</a:t>
            </a:r>
            <a:r>
              <a:rPr lang="ru-RU" sz="1600" i="1" dirty="0" smtClean="0"/>
              <a:t> та </a:t>
            </a:r>
            <a:r>
              <a:rPr lang="ru-RU" sz="1600" i="1" dirty="0" err="1" smtClean="0"/>
              <a:t>ресурси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одиницю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рік</a:t>
            </a:r>
            <a:r>
              <a:rPr lang="ru-RU" sz="1600" i="1" dirty="0" smtClean="0"/>
              <a:t>) Х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необхідних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одиниць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одному </a:t>
            </a:r>
            <a:r>
              <a:rPr lang="ru-RU" sz="1600" i="1" dirty="0" err="1" smtClean="0"/>
              <a:t>суб’єкту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endParaRPr lang="ru-RU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28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</a:t>
            </a: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610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(1) </a:t>
            </a:r>
            <a:r>
              <a:rPr lang="ru-RU" b="1" dirty="0" err="1" smtClean="0"/>
              <a:t>Оцінка</a:t>
            </a:r>
            <a:r>
              <a:rPr lang="ru-RU" b="1" dirty="0" smtClean="0"/>
              <a:t> “</a:t>
            </a:r>
            <a:r>
              <a:rPr lang="ru-RU" b="1" dirty="0" err="1" smtClean="0"/>
              <a:t>прямих</a:t>
            </a:r>
            <a:r>
              <a:rPr lang="ru-RU" b="1" dirty="0" smtClean="0"/>
              <a:t>” </a:t>
            </a:r>
            <a:r>
              <a:rPr lang="ru-RU" b="1" dirty="0" err="1" smtClean="0"/>
              <a:t>витрат</a:t>
            </a:r>
            <a:r>
              <a:rPr lang="ru-RU" b="1" dirty="0" smtClean="0"/>
              <a:t>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на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(В)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4. </a:t>
            </a:r>
            <a:r>
              <a:rPr lang="ru-RU" dirty="0" err="1" smtClean="0">
                <a:solidFill>
                  <a:srgbClr val="C00000"/>
                </a:solidFill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обслуговування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обладнання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технічне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обслуговування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оцінка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вартості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процедури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обслуговування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(на </a:t>
            </a:r>
            <a:r>
              <a:rPr lang="ru-RU" sz="1600" i="1" dirty="0" err="1" smtClean="0"/>
              <a:t>одиницю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) Х 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процедур  </a:t>
            </a:r>
            <a:r>
              <a:rPr lang="ru-RU" sz="1600" i="1" dirty="0" err="1" smtClean="0"/>
              <a:t>технічного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обслуговування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рік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одиницю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Х 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необхідних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одиниць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одному </a:t>
            </a:r>
            <a:r>
              <a:rPr lang="ru-RU" sz="1600" i="1" dirty="0" err="1" smtClean="0"/>
              <a:t>суб’єкту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endParaRPr lang="ru-RU" sz="1600" i="1" dirty="0" smtClean="0"/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5. </a:t>
            </a:r>
            <a:r>
              <a:rPr lang="ru-RU" dirty="0" err="1" smtClean="0">
                <a:solidFill>
                  <a:srgbClr val="C00000"/>
                </a:solidFill>
              </a:rPr>
              <a:t>Інші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уточнити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6. Разом</a:t>
            </a:r>
            <a:r>
              <a:rPr lang="ru-RU" dirty="0" smtClean="0"/>
              <a:t>, 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r>
              <a:rPr lang="ru-RU" sz="1600" i="1" dirty="0" smtClean="0"/>
              <a:t>Формула: (сума </a:t>
            </a:r>
            <a:r>
              <a:rPr lang="ru-RU" sz="1600" i="1" dirty="0" err="1" smtClean="0"/>
              <a:t>рядків</a:t>
            </a:r>
            <a:r>
              <a:rPr lang="ru-RU" sz="1600" i="1" dirty="0" smtClean="0"/>
              <a:t> 1 + 2 + 3 + 4 + 5)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7. </a:t>
            </a:r>
            <a:r>
              <a:rPr lang="ru-RU" dirty="0" err="1" smtClean="0">
                <a:solidFill>
                  <a:srgbClr val="C00000"/>
                </a:solidFill>
              </a:rPr>
              <a:t>Кількість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суб’єктів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господарювання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що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повинні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виконати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вимоги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регулювання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одиниць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8. </a:t>
            </a:r>
            <a:r>
              <a:rPr lang="ru-RU" dirty="0" err="1" smtClean="0">
                <a:solidFill>
                  <a:srgbClr val="C00000"/>
                </a:solidFill>
              </a:rPr>
              <a:t>Сумарно</a:t>
            </a:r>
            <a:r>
              <a:rPr lang="ru-RU" dirty="0" smtClean="0"/>
              <a:t>, 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відповідний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стовпчик</a:t>
            </a:r>
            <a:r>
              <a:rPr lang="ru-RU" sz="1600" i="1" dirty="0" smtClean="0"/>
              <a:t> “разом” Х 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суб’єктів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повинні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виконати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вимоги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 (рядок 6 Х рядок 7)</a:t>
            </a:r>
            <a:endParaRPr lang="en-US" sz="1600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28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</a:t>
            </a: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(2) </a:t>
            </a:r>
            <a:r>
              <a:rPr lang="ru-RU" b="1" dirty="0" err="1" smtClean="0"/>
              <a:t>Оцінка</a:t>
            </a:r>
            <a:r>
              <a:rPr lang="ru-RU" b="1" dirty="0" smtClean="0"/>
              <a:t> </a:t>
            </a:r>
            <a:r>
              <a:rPr lang="ru-RU" b="1" dirty="0" err="1" smtClean="0"/>
              <a:t>вартості</a:t>
            </a:r>
            <a:r>
              <a:rPr lang="ru-RU" b="1" dirty="0" smtClean="0"/>
              <a:t> </a:t>
            </a:r>
            <a:r>
              <a:rPr lang="ru-RU" b="1" dirty="0" err="1" smtClean="0"/>
              <a:t>адміністративних</a:t>
            </a:r>
            <a:r>
              <a:rPr lang="ru-RU" b="1" dirty="0" smtClean="0"/>
              <a:t> процедур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звітування</a:t>
            </a:r>
            <a:r>
              <a:rPr lang="ru-RU" b="1" dirty="0" smtClean="0"/>
              <a:t> (А)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9. </a:t>
            </a:r>
            <a:r>
              <a:rPr lang="ru-RU" dirty="0" err="1" smtClean="0">
                <a:solidFill>
                  <a:srgbClr val="C00000"/>
                </a:solidFill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отримання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первинної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інформації</a:t>
            </a:r>
            <a:r>
              <a:rPr lang="ru-RU" dirty="0" smtClean="0">
                <a:solidFill>
                  <a:srgbClr val="C00000"/>
                </a:solidFill>
              </a:rPr>
              <a:t> про </a:t>
            </a:r>
            <a:r>
              <a:rPr lang="ru-RU" dirty="0" err="1" smtClean="0">
                <a:solidFill>
                  <a:srgbClr val="C00000"/>
                </a:solidFill>
              </a:rPr>
              <a:t>вимоги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регулювання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отримання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інформації</a:t>
            </a:r>
            <a:r>
              <a:rPr lang="ru-RU" sz="1600" i="1" dirty="0" smtClean="0"/>
              <a:t> про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отримання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необхідних</a:t>
            </a:r>
            <a:r>
              <a:rPr lang="ru-RU" sz="1600" i="1" dirty="0" smtClean="0"/>
              <a:t> форм та заявок Х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часу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заробітна</a:t>
            </a:r>
            <a:r>
              <a:rPr lang="ru-RU" sz="1600" i="1" dirty="0" smtClean="0"/>
              <a:t> плата) Х </a:t>
            </a:r>
            <a:r>
              <a:rPr lang="ru-RU" sz="1600" i="1" dirty="0" err="1" smtClean="0"/>
              <a:t>оціночна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форм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10. </a:t>
            </a:r>
            <a:r>
              <a:rPr lang="ru-RU" dirty="0" err="1" smtClean="0">
                <a:solidFill>
                  <a:srgbClr val="C00000"/>
                </a:solidFill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організації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виконання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вимог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регулювання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розроблення</a:t>
            </a:r>
            <a:r>
              <a:rPr lang="ru-RU" sz="1600" i="1" dirty="0" smtClean="0"/>
              <a:t> та </a:t>
            </a:r>
            <a:r>
              <a:rPr lang="ru-RU" sz="1600" i="1" dirty="0" err="1" smtClean="0"/>
              <a:t>впровадження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внутрішніх</a:t>
            </a:r>
            <a:r>
              <a:rPr lang="ru-RU" sz="1600" i="1" dirty="0" smtClean="0"/>
              <a:t> для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процедур на </a:t>
            </a:r>
            <a:r>
              <a:rPr lang="ru-RU" sz="1600" i="1" dirty="0" err="1" smtClean="0"/>
              <a:t>впровадження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вимог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 Х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часу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заробітна</a:t>
            </a:r>
            <a:r>
              <a:rPr lang="ru-RU" sz="1600" i="1" dirty="0" smtClean="0"/>
              <a:t> плата) Х </a:t>
            </a:r>
            <a:r>
              <a:rPr lang="ru-RU" sz="1600" i="1" dirty="0" err="1" smtClean="0"/>
              <a:t>оціночна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внутрішніх</a:t>
            </a:r>
            <a:r>
              <a:rPr lang="ru-RU" sz="1600" i="1" dirty="0" smtClean="0"/>
              <a:t> процедур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11. </a:t>
            </a:r>
            <a:r>
              <a:rPr lang="ru-RU" dirty="0" err="1" smtClean="0">
                <a:solidFill>
                  <a:srgbClr val="C00000"/>
                </a:solidFill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офіційного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звітування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отримання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інформації</a:t>
            </a:r>
            <a:r>
              <a:rPr lang="ru-RU" sz="1600" i="1" dirty="0" smtClean="0"/>
              <a:t> про порядок </a:t>
            </a:r>
            <a:r>
              <a:rPr lang="ru-RU" sz="1600" i="1" dirty="0" err="1" smtClean="0"/>
              <a:t>звітування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щодо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отримання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необхідних</a:t>
            </a:r>
            <a:r>
              <a:rPr lang="ru-RU" sz="1600" i="1" dirty="0" smtClean="0"/>
              <a:t> форм та </a:t>
            </a:r>
            <a:r>
              <a:rPr lang="ru-RU" sz="1600" i="1" dirty="0" err="1" smtClean="0"/>
              <a:t>визначення</a:t>
            </a:r>
            <a:r>
              <a:rPr lang="ru-RU" sz="1600" i="1" dirty="0" smtClean="0"/>
              <a:t> органу,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приймає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звіти</a:t>
            </a:r>
            <a:r>
              <a:rPr lang="ru-RU" sz="1600" i="1" dirty="0" smtClean="0"/>
              <a:t> та </a:t>
            </a:r>
            <a:r>
              <a:rPr lang="ru-RU" sz="1600" i="1" dirty="0" err="1" smtClean="0"/>
              <a:t>місця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звітності</a:t>
            </a:r>
            <a:r>
              <a:rPr lang="ru-RU" sz="1600" i="1" dirty="0" smtClean="0"/>
              <a:t> +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заповнення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звітних</a:t>
            </a:r>
            <a:r>
              <a:rPr lang="ru-RU" sz="1600" i="1" dirty="0" smtClean="0"/>
              <a:t> форм +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передачу </a:t>
            </a:r>
            <a:r>
              <a:rPr lang="ru-RU" sz="1600" i="1" dirty="0" err="1" smtClean="0"/>
              <a:t>звітних</a:t>
            </a:r>
            <a:r>
              <a:rPr lang="ru-RU" sz="1600" i="1" dirty="0" smtClean="0"/>
              <a:t> форм (</a:t>
            </a:r>
            <a:r>
              <a:rPr lang="ru-RU" sz="1600" i="1" dirty="0" err="1" smtClean="0"/>
              <a:t>окремо</a:t>
            </a:r>
            <a:r>
              <a:rPr lang="ru-RU" sz="1600" i="1" dirty="0" smtClean="0"/>
              <a:t> за </a:t>
            </a:r>
            <a:r>
              <a:rPr lang="ru-RU" sz="1600" i="1" dirty="0" err="1" smtClean="0"/>
              <a:t>засобами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передачі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інформації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оцінкою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кількості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суб’єктів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користуються</a:t>
            </a:r>
            <a:r>
              <a:rPr lang="ru-RU" sz="1600" i="1" dirty="0" smtClean="0"/>
              <a:t> формами </a:t>
            </a:r>
            <a:r>
              <a:rPr lang="ru-RU" sz="1600" i="1" dirty="0" err="1" smtClean="0"/>
              <a:t>засобів</a:t>
            </a:r>
            <a:r>
              <a:rPr lang="ru-RU" sz="1600" i="1" dirty="0" smtClean="0"/>
              <a:t> – </a:t>
            </a:r>
            <a:r>
              <a:rPr lang="ru-RU" sz="1600" i="1" dirty="0" err="1" smtClean="0"/>
              <a:t>окремо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електронна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звітність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звітність</a:t>
            </a:r>
            <a:r>
              <a:rPr lang="ru-RU" sz="1600" i="1" dirty="0" smtClean="0"/>
              <a:t> до органу, </a:t>
            </a:r>
            <a:r>
              <a:rPr lang="ru-RU" sz="1600" i="1" dirty="0" err="1" smtClean="0"/>
              <a:t>поштовим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зв’язком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тощо</a:t>
            </a:r>
            <a:r>
              <a:rPr lang="ru-RU" sz="1600" i="1" dirty="0" smtClean="0"/>
              <a:t>) + </a:t>
            </a:r>
            <a:r>
              <a:rPr lang="ru-RU" sz="1600" i="1" dirty="0" err="1" smtClean="0"/>
              <a:t>оцінка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витрат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корегування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оцінка</a:t>
            </a:r>
            <a:r>
              <a:rPr lang="ru-RU" sz="1600" i="1" dirty="0" smtClean="0"/>
              <a:t> природного </a:t>
            </a:r>
            <a:r>
              <a:rPr lang="ru-RU" sz="1600" i="1" dirty="0" err="1" smtClean="0"/>
              <a:t>рівня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помилок</a:t>
            </a:r>
            <a:r>
              <a:rPr lang="ru-RU" sz="1600" i="1" dirty="0" smtClean="0"/>
              <a:t>)) Х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часу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заробітна</a:t>
            </a:r>
            <a:r>
              <a:rPr lang="ru-RU" sz="1600" i="1" dirty="0" smtClean="0"/>
              <a:t> плата) Х </a:t>
            </a:r>
            <a:r>
              <a:rPr lang="ru-RU" sz="1600" i="1" dirty="0" err="1" smtClean="0"/>
              <a:t>оціночна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оригінальних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звітів</a:t>
            </a:r>
            <a:r>
              <a:rPr lang="ru-RU" sz="1600" i="1" dirty="0" smtClean="0"/>
              <a:t> Х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періодів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звітності</a:t>
            </a:r>
            <a:r>
              <a:rPr lang="ru-RU" sz="1600" i="1" dirty="0" smtClean="0"/>
              <a:t> за </a:t>
            </a:r>
            <a:r>
              <a:rPr lang="ru-RU" sz="1600" i="1" dirty="0" err="1" smtClean="0"/>
              <a:t>рік</a:t>
            </a:r>
            <a:endParaRPr lang="ru-RU" sz="1600" i="1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28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</a:t>
            </a: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8915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(2) </a:t>
            </a:r>
            <a:r>
              <a:rPr lang="ru-RU" b="1" dirty="0" err="1" smtClean="0"/>
              <a:t>Оцінка</a:t>
            </a:r>
            <a:r>
              <a:rPr lang="ru-RU" b="1" dirty="0" smtClean="0"/>
              <a:t> </a:t>
            </a:r>
            <a:r>
              <a:rPr lang="ru-RU" b="1" dirty="0" err="1" smtClean="0"/>
              <a:t>вартості</a:t>
            </a:r>
            <a:r>
              <a:rPr lang="ru-RU" b="1" dirty="0" smtClean="0"/>
              <a:t> </a:t>
            </a:r>
            <a:r>
              <a:rPr lang="ru-RU" b="1" dirty="0" err="1" smtClean="0"/>
              <a:t>адміністративних</a:t>
            </a:r>
            <a:r>
              <a:rPr lang="ru-RU" b="1" dirty="0" smtClean="0"/>
              <a:t> процедур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звітування</a:t>
            </a:r>
            <a:r>
              <a:rPr lang="ru-RU" b="1" dirty="0" smtClean="0"/>
              <a:t> (В)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12. </a:t>
            </a:r>
            <a:r>
              <a:rPr lang="ru-RU" dirty="0" err="1" smtClean="0">
                <a:solidFill>
                  <a:srgbClr val="C00000"/>
                </a:solidFill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щодо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забезпечення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процесу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перевірок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забезпечення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процесу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перевірок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боку </a:t>
            </a:r>
            <a:r>
              <a:rPr lang="ru-RU" sz="1600" i="1" dirty="0" err="1" smtClean="0"/>
              <a:t>контролюючих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органів</a:t>
            </a:r>
            <a:r>
              <a:rPr lang="ru-RU" sz="1600" i="1" dirty="0" smtClean="0"/>
              <a:t> Х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часу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заробітна</a:t>
            </a:r>
            <a:r>
              <a:rPr lang="ru-RU" sz="1600" i="1" dirty="0" smtClean="0"/>
              <a:t> плата) Х </a:t>
            </a:r>
            <a:r>
              <a:rPr lang="ru-RU" sz="1600" i="1" dirty="0" err="1" smtClean="0"/>
              <a:t>оціночна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перевірок</a:t>
            </a:r>
            <a:r>
              <a:rPr lang="ru-RU" sz="1600" i="1" dirty="0" smtClean="0"/>
              <a:t> за </a:t>
            </a:r>
            <a:r>
              <a:rPr lang="ru-RU" sz="1600" i="1" dirty="0" err="1" smtClean="0"/>
              <a:t>рік</a:t>
            </a:r>
            <a:endParaRPr lang="ru-RU" sz="1600" i="1" dirty="0" smtClean="0"/>
          </a:p>
          <a:p>
            <a:endParaRPr lang="ru-RU" sz="1000" i="1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13. </a:t>
            </a:r>
            <a:r>
              <a:rPr lang="ru-RU" dirty="0" err="1" smtClean="0">
                <a:solidFill>
                  <a:srgbClr val="C00000"/>
                </a:solidFill>
              </a:rPr>
              <a:t>Інші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уточнити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14. Разом</a:t>
            </a:r>
            <a:r>
              <a:rPr lang="ru-RU" dirty="0" smtClean="0"/>
              <a:t>, 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r>
              <a:rPr lang="ru-RU" sz="1600" i="1" dirty="0" smtClean="0"/>
              <a:t>Формула: (сума </a:t>
            </a:r>
            <a:r>
              <a:rPr lang="ru-RU" sz="1600" i="1" dirty="0" err="1" smtClean="0"/>
              <a:t>рядків</a:t>
            </a:r>
            <a:r>
              <a:rPr lang="ru-RU" sz="1600" i="1" dirty="0" smtClean="0"/>
              <a:t> 9 + 10 + 11 + 12 + 13)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15. </a:t>
            </a:r>
            <a:r>
              <a:rPr lang="ru-RU" dirty="0" err="1" smtClean="0">
                <a:solidFill>
                  <a:srgbClr val="C00000"/>
                </a:solidFill>
              </a:rPr>
              <a:t>Кількість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суб’єктів</a:t>
            </a:r>
            <a:r>
              <a:rPr lang="ru-RU" dirty="0" smtClean="0">
                <a:solidFill>
                  <a:srgbClr val="C00000"/>
                </a:solidFill>
              </a:rPr>
              <a:t> малого </a:t>
            </a:r>
            <a:r>
              <a:rPr lang="ru-RU" dirty="0" err="1" smtClean="0">
                <a:solidFill>
                  <a:srgbClr val="C00000"/>
                </a:solidFill>
              </a:rPr>
              <a:t>підприємництва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що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повинні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виконати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вимоги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регулювання</a:t>
            </a:r>
            <a:r>
              <a:rPr lang="ru-RU" dirty="0" smtClean="0"/>
              <a:t>, </a:t>
            </a:r>
            <a:r>
              <a:rPr lang="ru-RU" dirty="0" err="1" smtClean="0"/>
              <a:t>одиниць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16. </a:t>
            </a:r>
            <a:r>
              <a:rPr lang="ru-RU" dirty="0" err="1" smtClean="0">
                <a:solidFill>
                  <a:srgbClr val="C00000"/>
                </a:solidFill>
              </a:rPr>
              <a:t>Сумарно</a:t>
            </a:r>
            <a:r>
              <a:rPr lang="ru-RU" dirty="0" smtClean="0"/>
              <a:t>, 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відповідний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стовпчик</a:t>
            </a:r>
            <a:r>
              <a:rPr lang="ru-RU" sz="1600" i="1" dirty="0" smtClean="0"/>
              <a:t> “разом” Х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суб’єктів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повинні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виконати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вимоги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 (рядок 14 Х рядок 15)</a:t>
            </a:r>
            <a:endParaRPr lang="en-US" sz="1600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28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</a:t>
            </a: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8915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(3) </a:t>
            </a:r>
            <a:r>
              <a:rPr lang="ru-RU" b="1" dirty="0" err="1" smtClean="0"/>
              <a:t>Бюджетні</a:t>
            </a:r>
            <a:r>
              <a:rPr lang="ru-RU" b="1" dirty="0" smtClean="0"/>
              <a:t> </a:t>
            </a:r>
            <a:r>
              <a:rPr lang="ru-RU" b="1" dirty="0" err="1" smtClean="0"/>
              <a:t>витрати</a:t>
            </a:r>
            <a:r>
              <a:rPr lang="ru-RU" b="1" dirty="0" smtClean="0"/>
              <a:t> на </a:t>
            </a:r>
            <a:r>
              <a:rPr lang="ru-RU" b="1" dirty="0" err="1" smtClean="0"/>
              <a:t>адміністрування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(1- </a:t>
            </a:r>
            <a:r>
              <a:rPr lang="ru-RU" b="1" dirty="0" err="1" smtClean="0"/>
              <a:t>стовпчики</a:t>
            </a:r>
            <a:r>
              <a:rPr lang="ru-RU" b="1" dirty="0" smtClean="0"/>
              <a:t> таблиц</a:t>
            </a:r>
            <a:r>
              <a:rPr lang="uk-UA" b="1" dirty="0" smtClean="0"/>
              <a:t>і)</a:t>
            </a:r>
          </a:p>
          <a:p>
            <a:endParaRPr lang="ru-RU" sz="1000" b="1" dirty="0" smtClean="0"/>
          </a:p>
          <a:p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бюджетних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 для кожного </a:t>
            </a:r>
            <a:r>
              <a:rPr lang="ru-RU" dirty="0" err="1" smtClean="0"/>
              <a:t>відповідного</a:t>
            </a:r>
            <a:r>
              <a:rPr lang="ru-RU" dirty="0" smtClean="0"/>
              <a:t> органу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органу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залучений</a:t>
            </a:r>
            <a:r>
              <a:rPr lang="ru-RU" dirty="0" smtClean="0"/>
              <a:t> до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Державний</a:t>
            </a:r>
            <a:r>
              <a:rPr lang="ru-RU" dirty="0" smtClean="0"/>
              <a:t> орган, для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: ______________________________________________ </a:t>
            </a:r>
          </a:p>
          <a:p>
            <a:r>
              <a:rPr lang="ru-RU" dirty="0" smtClean="0"/>
              <a:t>(СТОВПЧИКИ ТАБЛИЦІ):</a:t>
            </a:r>
          </a:p>
          <a:p>
            <a:pPr>
              <a:lnSpc>
                <a:spcPts val="24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Планові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часу на процедуру</a:t>
            </a:r>
          </a:p>
          <a:p>
            <a:pPr>
              <a:lnSpc>
                <a:spcPts val="24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Вартість</a:t>
            </a:r>
            <a:r>
              <a:rPr lang="ru-RU" dirty="0" smtClean="0">
                <a:solidFill>
                  <a:srgbClr val="C00000"/>
                </a:solidFill>
              </a:rPr>
              <a:t> часу </a:t>
            </a:r>
            <a:r>
              <a:rPr lang="ru-RU" dirty="0" err="1" smtClean="0"/>
              <a:t>співробітника</a:t>
            </a:r>
            <a:r>
              <a:rPr lang="ru-RU" dirty="0" smtClean="0"/>
              <a:t> органу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(</a:t>
            </a:r>
            <a:r>
              <a:rPr lang="ru-RU" dirty="0" err="1" smtClean="0"/>
              <a:t>заробітна</a:t>
            </a:r>
            <a:r>
              <a:rPr lang="ru-RU" dirty="0" smtClean="0"/>
              <a:t> плата)</a:t>
            </a:r>
          </a:p>
          <a:p>
            <a:pPr>
              <a:lnSpc>
                <a:spcPts val="24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Оцінка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кількості</a:t>
            </a:r>
            <a:r>
              <a:rPr lang="ru-RU" dirty="0" smtClean="0">
                <a:solidFill>
                  <a:srgbClr val="C00000"/>
                </a:solidFill>
              </a:rPr>
              <a:t> процедур</a:t>
            </a:r>
            <a:r>
              <a:rPr lang="ru-RU" dirty="0" smtClean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припадають</a:t>
            </a:r>
            <a:r>
              <a:rPr lang="ru-RU" dirty="0" smtClean="0"/>
              <a:t> на одного </a:t>
            </a:r>
            <a:r>
              <a:rPr lang="ru-RU" dirty="0" err="1" smtClean="0"/>
              <a:t>суб’єкта</a:t>
            </a:r>
            <a:endParaRPr lang="ru-RU" dirty="0" smtClean="0"/>
          </a:p>
          <a:p>
            <a:pPr>
              <a:lnSpc>
                <a:spcPts val="24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Оцінка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кількості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суб’єктів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підпадають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pPr>
              <a:lnSpc>
                <a:spcPts val="24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* (за </a:t>
            </a:r>
            <a:r>
              <a:rPr lang="ru-RU" dirty="0" err="1" smtClean="0"/>
              <a:t>рік</a:t>
            </a:r>
            <a:r>
              <a:rPr lang="ru-RU" dirty="0" smtClean="0"/>
              <a:t>), 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sz="1600" i="1" dirty="0" smtClean="0"/>
              <a:t>*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витрат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пов’язаних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адмініструванням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процесу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державними</a:t>
            </a:r>
            <a:r>
              <a:rPr lang="ru-RU" sz="1600" i="1" dirty="0" smtClean="0"/>
              <a:t> органами, </a:t>
            </a:r>
            <a:r>
              <a:rPr lang="ru-RU" sz="1600" i="1" dirty="0" err="1" smtClean="0"/>
              <a:t>визначається</a:t>
            </a:r>
            <a:r>
              <a:rPr lang="ru-RU" sz="1600" i="1" dirty="0" smtClean="0"/>
              <a:t> шляхом </a:t>
            </a:r>
            <a:r>
              <a:rPr lang="ru-RU" sz="1600" i="1" dirty="0" err="1" smtClean="0"/>
              <a:t>множення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фактичних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витрат</a:t>
            </a:r>
            <a:r>
              <a:rPr lang="ru-RU" sz="1600" i="1" dirty="0" smtClean="0"/>
              <a:t> часу персоналу на </a:t>
            </a:r>
            <a:r>
              <a:rPr lang="ru-RU" sz="1600" i="1" dirty="0" err="1" smtClean="0"/>
              <a:t>заробітну</a:t>
            </a:r>
            <a:r>
              <a:rPr lang="ru-RU" sz="1600" i="1" dirty="0" smtClean="0"/>
              <a:t> плату </a:t>
            </a:r>
            <a:r>
              <a:rPr lang="ru-RU" sz="1600" i="1" dirty="0" err="1" smtClean="0"/>
              <a:t>спеціаліста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відповідної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кваліфікації</a:t>
            </a:r>
            <a:r>
              <a:rPr lang="ru-RU" sz="1600" i="1" dirty="0" smtClean="0"/>
              <a:t> та на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суб’єктів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підпадають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під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дію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процедури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, та на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процедур за </a:t>
            </a:r>
            <a:r>
              <a:rPr lang="ru-RU" sz="1600" i="1" dirty="0" err="1" smtClean="0"/>
              <a:t>рік</a:t>
            </a:r>
            <a:r>
              <a:rPr lang="ru-RU" sz="1600" i="1" dirty="0" smtClean="0"/>
              <a:t>.</a:t>
            </a:r>
            <a:endParaRPr lang="en-US" sz="1600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28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</a:t>
            </a: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89154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(3) </a:t>
            </a:r>
            <a:r>
              <a:rPr lang="ru-RU" b="1" dirty="0" err="1" smtClean="0"/>
              <a:t>Бюджетні</a:t>
            </a:r>
            <a:r>
              <a:rPr lang="ru-RU" b="1" dirty="0" smtClean="0"/>
              <a:t> </a:t>
            </a:r>
            <a:r>
              <a:rPr lang="ru-RU" b="1" dirty="0" err="1" smtClean="0"/>
              <a:t>витрати</a:t>
            </a:r>
            <a:r>
              <a:rPr lang="ru-RU" b="1" dirty="0" smtClean="0"/>
              <a:t> на </a:t>
            </a:r>
            <a:r>
              <a:rPr lang="ru-RU" b="1" dirty="0" err="1" smtClean="0"/>
              <a:t>адміністрування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(2- рядки таблиц</a:t>
            </a:r>
            <a:r>
              <a:rPr lang="uk-UA" b="1" dirty="0" smtClean="0"/>
              <a:t>і)</a:t>
            </a:r>
          </a:p>
          <a:p>
            <a:endParaRPr lang="ru-RU" sz="1000" b="1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Процедура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регулювання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суб’єктів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малого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підприємництва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розрахунок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одного типового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суб’єкта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господарювання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малого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підприємництва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за потреби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окремо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суб’єктів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малого 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мікро-підприємництв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(РЯДКИ ТАБЛИЦІ):</a:t>
            </a:r>
          </a:p>
          <a:p>
            <a:r>
              <a:rPr lang="ru-RU" dirty="0" smtClean="0"/>
              <a:t>1. </a:t>
            </a:r>
            <a:r>
              <a:rPr lang="ru-RU" dirty="0" err="1" smtClean="0">
                <a:solidFill>
                  <a:srgbClr val="FF0000"/>
                </a:solidFill>
              </a:rPr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суб’єкта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>
                <a:solidFill>
                  <a:srgbClr val="FF0000"/>
                </a:solidFill>
              </a:rPr>
              <a:t>Поточний</a:t>
            </a:r>
            <a:r>
              <a:rPr lang="ru-RU" dirty="0" smtClean="0">
                <a:solidFill>
                  <a:srgbClr val="FF0000"/>
                </a:solidFill>
              </a:rPr>
              <a:t> контроль </a:t>
            </a:r>
            <a:r>
              <a:rPr lang="ru-RU" dirty="0" smtClean="0"/>
              <a:t>за </a:t>
            </a:r>
            <a:r>
              <a:rPr lang="ru-RU" dirty="0" err="1" smtClean="0"/>
              <a:t>суб’єктом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тому </a:t>
            </a:r>
            <a:r>
              <a:rPr lang="ru-RU" dirty="0" err="1" smtClean="0"/>
              <a:t>числі</a:t>
            </a:r>
            <a:r>
              <a:rPr lang="ru-RU" dirty="0" smtClean="0"/>
              <a:t>: </a:t>
            </a:r>
            <a:r>
              <a:rPr lang="ru-RU" dirty="0" err="1" smtClean="0"/>
              <a:t>камеральні</a:t>
            </a:r>
            <a:r>
              <a:rPr lang="ru-RU" dirty="0" smtClean="0"/>
              <a:t>, </a:t>
            </a:r>
            <a:r>
              <a:rPr lang="ru-RU" dirty="0" err="1" smtClean="0"/>
              <a:t>виїзні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Підготовка</a:t>
            </a:r>
            <a:r>
              <a:rPr lang="ru-RU" dirty="0" smtClean="0"/>
              <a:t>, </a:t>
            </a:r>
            <a:r>
              <a:rPr lang="ru-RU" dirty="0" err="1" smtClean="0"/>
              <a:t>затвердження</a:t>
            </a:r>
            <a:r>
              <a:rPr lang="ru-RU" dirty="0" smtClean="0"/>
              <a:t> та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одного </a:t>
            </a:r>
            <a:r>
              <a:rPr lang="ru-RU" dirty="0" err="1" smtClean="0">
                <a:solidFill>
                  <a:srgbClr val="FF0000"/>
                </a:solidFill>
              </a:rPr>
              <a:t>окремого</a:t>
            </a:r>
            <a:r>
              <a:rPr lang="ru-RU" dirty="0" smtClean="0">
                <a:solidFill>
                  <a:srgbClr val="FF0000"/>
                </a:solidFill>
              </a:rPr>
              <a:t> акта про </a:t>
            </a:r>
            <a:r>
              <a:rPr lang="ru-RU" dirty="0" err="1" smtClean="0">
                <a:solidFill>
                  <a:srgbClr val="FF0000"/>
                </a:solidFill>
              </a:rPr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 err="1" smtClean="0">
                <a:solidFill>
                  <a:srgbClr val="FF0000"/>
                </a:solidFill>
              </a:rPr>
              <a:t>Реалізація</a:t>
            </a:r>
            <a:r>
              <a:rPr lang="ru-RU" dirty="0" smtClean="0">
                <a:solidFill>
                  <a:srgbClr val="FF0000"/>
                </a:solidFill>
              </a:rPr>
              <a:t> одного </a:t>
            </a:r>
            <a:r>
              <a:rPr lang="ru-RU" dirty="0" err="1" smtClean="0">
                <a:solidFill>
                  <a:srgbClr val="FF0000"/>
                </a:solidFill>
              </a:rPr>
              <a:t>окремого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рішення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 err="1" smtClean="0">
                <a:solidFill>
                  <a:srgbClr val="FF0000"/>
                </a:solidFill>
              </a:rPr>
              <a:t>Оскарження</a:t>
            </a:r>
            <a:r>
              <a:rPr lang="ru-RU" dirty="0" smtClean="0"/>
              <a:t> одного </a:t>
            </a:r>
            <a:r>
              <a:rPr lang="ru-RU" dirty="0" err="1" smtClean="0"/>
              <a:t>окремого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суб’єктами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endParaRPr lang="ru-RU" dirty="0" smtClean="0"/>
          </a:p>
          <a:p>
            <a:r>
              <a:rPr lang="ru-RU" dirty="0" smtClean="0"/>
              <a:t>6. </a:t>
            </a:r>
            <a:r>
              <a:rPr lang="ru-RU" dirty="0" err="1" smtClean="0">
                <a:solidFill>
                  <a:srgbClr val="FF0000"/>
                </a:solidFill>
              </a:rPr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звітності</a:t>
            </a:r>
            <a:r>
              <a:rPr lang="ru-RU" dirty="0" smtClean="0"/>
              <a:t> за результатами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r>
              <a:rPr lang="ru-RU" dirty="0" smtClean="0"/>
              <a:t>7. </a:t>
            </a:r>
            <a:r>
              <a:rPr lang="ru-RU" dirty="0" err="1" smtClean="0">
                <a:solidFill>
                  <a:srgbClr val="FF0000"/>
                </a:solidFill>
              </a:rPr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(</a:t>
            </a:r>
            <a:r>
              <a:rPr lang="ru-RU" dirty="0" err="1" smtClean="0"/>
              <a:t>уточнити</a:t>
            </a:r>
            <a:r>
              <a:rPr lang="ru-RU" dirty="0" smtClean="0"/>
              <a:t>): </a:t>
            </a:r>
          </a:p>
          <a:p>
            <a:r>
              <a:rPr lang="ru-RU" dirty="0" smtClean="0"/>
              <a:t>Разом за </a:t>
            </a:r>
            <a:r>
              <a:rPr lang="ru-RU" dirty="0" err="1" smtClean="0"/>
              <a:t>рік</a:t>
            </a:r>
            <a:endParaRPr lang="ru-RU" dirty="0" smtClean="0"/>
          </a:p>
          <a:p>
            <a:r>
              <a:rPr lang="ru-RU" dirty="0" err="1" smtClean="0"/>
              <a:t>Сумарно</a:t>
            </a:r>
            <a:r>
              <a:rPr lang="ru-RU" dirty="0" smtClean="0"/>
              <a:t> за </a:t>
            </a:r>
            <a:r>
              <a:rPr lang="ru-RU" dirty="0" err="1" smtClean="0"/>
              <a:t>п’ять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endParaRPr lang="en-US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28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</a:t>
            </a: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" y="1143000"/>
          <a:ext cx="8763000" cy="5516878"/>
        </p:xfrm>
        <a:graphic>
          <a:graphicData uri="http://schemas.openxmlformats.org/drawingml/2006/table">
            <a:tbl>
              <a:tblPr/>
              <a:tblGrid>
                <a:gridCol w="457200"/>
                <a:gridCol w="4011350"/>
                <a:gridCol w="2205258"/>
                <a:gridCol w="2089192"/>
              </a:tblGrid>
              <a:tr h="518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+mn-lt"/>
                          <a:ea typeface="Calibri"/>
                          <a:cs typeface="Times New Roman"/>
                        </a:rPr>
                        <a:t>Показник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+mn-lt"/>
                          <a:ea typeface="Calibri"/>
                          <a:cs typeface="Times New Roman"/>
                        </a:rPr>
                        <a:t>Перший рік регулювання </a:t>
                      </a: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(стартовий</a:t>
                      </a:r>
                      <a:r>
                        <a:rPr lang="uk-UA" sz="1600" i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+mn-lt"/>
                          <a:ea typeface="Calibri"/>
                          <a:cs typeface="Times New Roman"/>
                        </a:rPr>
                        <a:t>За п’ять років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77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Оцінка </a:t>
                      </a:r>
                      <a:r>
                        <a:rPr lang="uk-UA" sz="1600" dirty="0" err="1">
                          <a:latin typeface="+mn-lt"/>
                          <a:ea typeface="Calibri"/>
                          <a:cs typeface="Times New Roman"/>
                        </a:rPr>
                        <a:t>“прямих”</a:t>
                      </a: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 витрат суб’єктів малого підприємництва на виконання регулювання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дані рядка 8 пункту 3 цього додатка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дані рядка 8 пункту 3 цього додатка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Оцінка вартості адміністративних процедур для суб’єктів малого підприємництва щодо виконання регулювання та звітування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дані рядка 16 пункту 3 цього додатка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дані рядка 16 пункту 3 цього додатка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Сумарні витрати малого підприємництва на виконання запланованого  регулювання</a:t>
                      </a:r>
                      <a:endParaRPr lang="en-US" sz="16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 рядків 1 та 2 цієї таблиці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 рядків 1 та 2 цієї таблиці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Бюджетні витрати  на адміністрування регулювання суб’єктів малого підприємництва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дані з таблиці </a:t>
                      </a:r>
                      <a:r>
                        <a:rPr lang="uk-UA" sz="1600" dirty="0" err="1">
                          <a:latin typeface="+mn-lt"/>
                          <a:ea typeface="Calibri"/>
                          <a:cs typeface="Times New Roman"/>
                        </a:rPr>
                        <a:t>“Бюджетні</a:t>
                      </a: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 витрати на адміністрування регулювання суб’єктів малого </a:t>
                      </a:r>
                      <a:r>
                        <a:rPr lang="uk-UA" sz="1600" dirty="0" err="1">
                          <a:latin typeface="+mn-lt"/>
                          <a:ea typeface="Calibri"/>
                          <a:cs typeface="Times New Roman"/>
                        </a:rPr>
                        <a:t>підприємництва”</a:t>
                      </a: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 цього додатка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дані з таблиці </a:t>
                      </a:r>
                      <a:r>
                        <a:rPr lang="uk-UA" sz="1600" dirty="0" err="1">
                          <a:latin typeface="+mn-lt"/>
                          <a:ea typeface="Calibri"/>
                          <a:cs typeface="Times New Roman"/>
                        </a:rPr>
                        <a:t>“Бюджетні</a:t>
                      </a: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 витрати на адміністрування регулювання суб’єктів малого </a:t>
                      </a:r>
                      <a:r>
                        <a:rPr lang="uk-UA" sz="1600" dirty="0" err="1">
                          <a:latin typeface="+mn-lt"/>
                          <a:ea typeface="Calibri"/>
                          <a:cs typeface="Times New Roman"/>
                        </a:rPr>
                        <a:t>підприємництва”</a:t>
                      </a: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 цього додатка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Сумарні витрати на виконання запланованого регулювання</a:t>
                      </a:r>
                      <a:endParaRPr lang="en-US" sz="16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 рядків 3 та 4 цієї таблиці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 рядків 3 та 4 цієї таблиці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152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4. </a:t>
            </a:r>
            <a:r>
              <a:rPr lang="ru-RU" dirty="0" err="1" smtClean="0">
                <a:solidFill>
                  <a:srgbClr val="FFC000"/>
                </a:solidFill>
              </a:rPr>
              <a:t>Розрахунок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сумарних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витрат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суб’єктів</a:t>
            </a:r>
            <a:r>
              <a:rPr lang="ru-RU" dirty="0" smtClean="0">
                <a:solidFill>
                  <a:srgbClr val="FFC000"/>
                </a:solidFill>
              </a:rPr>
              <a:t> малого </a:t>
            </a:r>
            <a:r>
              <a:rPr lang="ru-RU" dirty="0" err="1" smtClean="0">
                <a:solidFill>
                  <a:srgbClr val="FFC000"/>
                </a:solidFill>
              </a:rPr>
              <a:t>підприємництва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що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виникають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виконання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вимог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регулювання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5240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000" b="1" dirty="0" smtClean="0"/>
              <a:t>5. Розроблення </a:t>
            </a:r>
            <a:r>
              <a:rPr lang="uk-UA" sz="2000" b="1" dirty="0" err="1" smtClean="0"/>
              <a:t>корегуючих</a:t>
            </a:r>
            <a:r>
              <a:rPr lang="uk-UA" sz="2000" b="1" dirty="0" smtClean="0"/>
              <a:t> (пом’якшувальних) заходів для малого підприємництва щодо запропонованого регулювання</a:t>
            </a:r>
          </a:p>
          <a:p>
            <a:endParaRPr lang="uk-UA" sz="2000" b="1" dirty="0" smtClean="0"/>
          </a:p>
          <a:p>
            <a:r>
              <a:rPr lang="uk-UA" sz="2000" dirty="0" smtClean="0"/>
              <a:t>На основі оцінки сумарних витрат малого підприємництва на виконання запланованого регулювання (за перший рік регулювання та за п’ять років) з метою вирівнювання питомої вартості адміністративного навантаження між суб’єктами великого, середнього та малого підприємництва пропонуються такі компенсаторні механізми (наприклад, зміна періодичності надання звітів для малого чи </a:t>
            </a:r>
            <a:r>
              <a:rPr lang="uk-UA" sz="2000" dirty="0" err="1" smtClean="0"/>
              <a:t>мікропідприємництва</a:t>
            </a:r>
            <a:r>
              <a:rPr lang="uk-UA" sz="2000" dirty="0" smtClean="0"/>
              <a:t>, поріг за розміром суб’єкта чи його розміром річного обороту для виключення з-під регулювання, запровадження інших компенсаторів) (</a:t>
            </a:r>
            <a:r>
              <a:rPr lang="uk-UA" sz="2000" i="1" dirty="0" smtClean="0"/>
              <a:t>опис та викладення уточнених норм регулювання</a:t>
            </a:r>
            <a:r>
              <a:rPr lang="uk-UA" sz="2000" dirty="0" smtClean="0"/>
              <a:t>): </a:t>
            </a:r>
          </a:p>
          <a:p>
            <a:r>
              <a:rPr lang="uk-UA" sz="2000" dirty="0" smtClean="0"/>
              <a:t>________________________________________________________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503484"/>
            <a:ext cx="8153400" cy="444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 smtClean="0"/>
              <a:t>Мета </a:t>
            </a:r>
            <a:r>
              <a:rPr lang="uk-UA" sz="2400" b="1" dirty="0" err="1" smtClean="0"/>
              <a:t>корегуючих</a:t>
            </a:r>
            <a:r>
              <a:rPr lang="uk-UA" sz="2400" b="1" dirty="0" smtClean="0"/>
              <a:t> (пом’якшувальних) заходів : 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зменшити витрати малого бізнесу на регулювання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Методи корекції:</a:t>
            </a:r>
          </a:p>
          <a:p>
            <a:pPr>
              <a:lnSpc>
                <a:spcPts val="3200"/>
              </a:lnSpc>
            </a:pPr>
            <a:r>
              <a:rPr lang="uk-UA" sz="2400" dirty="0" smtClean="0"/>
              <a:t>а) виведення </a:t>
            </a:r>
            <a:r>
              <a:rPr lang="uk-UA" sz="2400" dirty="0" err="1" smtClean="0"/>
              <a:t>суб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єктів</a:t>
            </a:r>
            <a:r>
              <a:rPr lang="uk-UA" sz="2400" dirty="0" smtClean="0"/>
              <a:t> малого розміру з-під вимог регулювання;</a:t>
            </a:r>
          </a:p>
          <a:p>
            <a:pPr>
              <a:lnSpc>
                <a:spcPts val="3200"/>
              </a:lnSpc>
            </a:pPr>
            <a:r>
              <a:rPr lang="uk-UA" sz="2400" dirty="0" smtClean="0"/>
              <a:t>б) зменшення кількості звітів (збільшення періодів між звітами);</a:t>
            </a:r>
          </a:p>
          <a:p>
            <a:pPr>
              <a:lnSpc>
                <a:spcPts val="3200"/>
              </a:lnSpc>
            </a:pPr>
            <a:r>
              <a:rPr lang="uk-UA" sz="2400" dirty="0" smtClean="0"/>
              <a:t>в) перегляд предметної частини вимог регулювання для </a:t>
            </a:r>
            <a:r>
              <a:rPr lang="uk-UA" sz="2400" dirty="0" err="1" smtClean="0"/>
              <a:t>суб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єктів</a:t>
            </a:r>
            <a:r>
              <a:rPr lang="uk-UA" sz="2400" dirty="0" smtClean="0"/>
              <a:t> малого бізнесу;</a:t>
            </a:r>
          </a:p>
          <a:p>
            <a:pPr>
              <a:lnSpc>
                <a:spcPts val="3200"/>
              </a:lnSpc>
            </a:pPr>
            <a:r>
              <a:rPr lang="uk-UA" sz="2400" dirty="0" smtClean="0"/>
              <a:t>г) …..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2192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запропонованих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компенсаторів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суб’єктів</a:t>
            </a:r>
            <a:r>
              <a:rPr lang="ru-RU" sz="2000" dirty="0" smtClean="0"/>
              <a:t> малого </a:t>
            </a:r>
            <a:r>
              <a:rPr lang="ru-RU" sz="2000" dirty="0" err="1" smtClean="0"/>
              <a:t>підприємництва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проводиться повторна </a:t>
            </a:r>
            <a:r>
              <a:rPr lang="ru-RU" sz="2000" b="1" dirty="0" err="1" smtClean="0">
                <a:solidFill>
                  <a:srgbClr val="C00000"/>
                </a:solidFill>
              </a:rPr>
              <a:t>оцінка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 </a:t>
            </a:r>
            <a:r>
              <a:rPr lang="ru-RU" sz="2000" dirty="0" err="1" smtClean="0"/>
              <a:t>суб’єктів</a:t>
            </a:r>
            <a:r>
              <a:rPr lang="ru-RU" sz="2000" dirty="0" smtClean="0"/>
              <a:t> малого </a:t>
            </a:r>
            <a:r>
              <a:rPr lang="ru-RU" sz="2000" dirty="0" err="1" smtClean="0"/>
              <a:t>підприємництва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скорегованих</a:t>
            </a:r>
            <a:r>
              <a:rPr lang="ru-RU" sz="2000" dirty="0" smtClean="0"/>
              <a:t> процедур </a:t>
            </a:r>
            <a:r>
              <a:rPr lang="ru-RU" sz="2000" dirty="0" err="1" smtClean="0"/>
              <a:t>починаючи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пункту 2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додатка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2590800"/>
          <a:ext cx="8458199" cy="3539836"/>
        </p:xfrm>
        <a:graphic>
          <a:graphicData uri="http://schemas.openxmlformats.org/drawingml/2006/table">
            <a:tbl>
              <a:tblPr/>
              <a:tblGrid>
                <a:gridCol w="3880821"/>
                <a:gridCol w="2345551"/>
                <a:gridCol w="2231827"/>
              </a:tblGrid>
              <a:tr h="190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Показник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Сумарні витрати малого підприємництва на виконання запланованого  регулювання за перший рік, гривень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Сумарні витрати малого підприємництва на виконання запланованого  регулювання </a:t>
                      </a:r>
                      <a:b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за п’ять років, гривень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Заплановане регулювання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За умов застосування компенсаторних механізмів для малого підприємництва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Сумарно: зміна вартості регулювання малого </a:t>
                      </a:r>
                      <a:r>
                        <a:rPr lang="uk-UA" sz="1600" b="1" dirty="0" err="1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підприємництва”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81534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uk-UA" sz="2400" b="1" dirty="0" smtClean="0"/>
              <a:t>М-Тест</a:t>
            </a:r>
            <a:r>
              <a:rPr lang="uk-UA" sz="2400" dirty="0" smtClean="0"/>
              <a:t> запроваджено в Україні нормами </a:t>
            </a:r>
          </a:p>
          <a:p>
            <a:pPr>
              <a:lnSpc>
                <a:spcPts val="3400"/>
              </a:lnSpc>
            </a:pPr>
            <a:r>
              <a:rPr lang="uk-UA" sz="2400" dirty="0" smtClean="0"/>
              <a:t>нової редакції Постанови Кабінету Міністрів України «Про затвердження методик проведення аналізу впливу та відстеження результативності регуляторного акта» від 11.03.2004 № </a:t>
            </a:r>
            <a:r>
              <a:rPr lang="uk-UA" sz="2400" b="1" dirty="0" smtClean="0"/>
              <a:t>308</a:t>
            </a:r>
            <a:r>
              <a:rPr lang="uk-UA" sz="2400" dirty="0" smtClean="0"/>
              <a:t> </a:t>
            </a:r>
          </a:p>
          <a:p>
            <a:pPr>
              <a:lnSpc>
                <a:spcPts val="3400"/>
              </a:lnSpc>
            </a:pPr>
            <a:endParaRPr lang="uk-UA" sz="2400" dirty="0" smtClean="0"/>
          </a:p>
          <a:p>
            <a:pPr>
              <a:lnSpc>
                <a:spcPts val="3400"/>
              </a:lnSpc>
            </a:pPr>
            <a:r>
              <a:rPr lang="uk-UA" sz="2400" dirty="0" smtClean="0"/>
              <a:t>(Постанова Кабінету Міністрів України «Про внесення змін до постанови Кабінету Міністрів України від 11 березня 2004 р. № 308» від 16 грудня 2015 р. № 1151, </a:t>
            </a:r>
            <a:r>
              <a:rPr lang="uk-UA" sz="2400" dirty="0" err="1" smtClean="0"/>
              <a:t>оприлюднено</a:t>
            </a:r>
            <a:r>
              <a:rPr lang="uk-UA" sz="2400" dirty="0" smtClean="0"/>
              <a:t> - </a:t>
            </a:r>
            <a:r>
              <a:rPr lang="ru-RU" sz="2400" dirty="0" err="1" smtClean="0"/>
              <a:t>Урядовий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кур'єр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15.01.2016 — № 8,</a:t>
            </a:r>
            <a:endParaRPr lang="uk-UA" sz="2400" dirty="0" smtClean="0"/>
          </a:p>
          <a:p>
            <a:pPr>
              <a:lnSpc>
                <a:spcPts val="3400"/>
              </a:lnSpc>
            </a:pPr>
            <a:r>
              <a:rPr lang="uk-UA" sz="2400" b="1" dirty="0" smtClean="0"/>
              <a:t>набуває чинності з 15.03.2016 року</a:t>
            </a:r>
            <a:r>
              <a:rPr lang="uk-UA" sz="2400" dirty="0" smtClean="0"/>
              <a:t>).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457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ПОРЯДОК РОЗРАХУНКУ ПО ПУНКТАХ М-ТЕСТУ: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1" y="1295400"/>
          <a:ext cx="9144001" cy="558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2133600"/>
                <a:gridCol w="5410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solidFill>
                            <a:srgbClr val="FF0000"/>
                          </a:solidFill>
                          <a:effectLst/>
                        </a:rPr>
                        <a:t>#</a:t>
                      </a:r>
                      <a:endParaRPr lang="en-US" sz="1400" b="0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="0" i="1" dirty="0" err="1" smtClean="0">
                          <a:solidFill>
                            <a:srgbClr val="FF0000"/>
                          </a:solidFill>
                        </a:rPr>
                        <a:t>вхід</a:t>
                      </a:r>
                      <a:endParaRPr lang="en-US" sz="1400" b="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uk-UA" sz="1400" b="0" i="1" dirty="0" smtClean="0">
                          <a:solidFill>
                            <a:srgbClr val="FF0000"/>
                          </a:solidFill>
                        </a:rPr>
                        <a:t>результат</a:t>
                      </a:r>
                      <a:r>
                        <a:rPr lang="uk-UA" sz="1400" b="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400" b="0" i="1" dirty="0" smtClean="0">
                          <a:solidFill>
                            <a:srgbClr val="FF0000"/>
                          </a:solidFill>
                        </a:rPr>
                        <a:t>та джерела</a:t>
                      </a:r>
                      <a:endParaRPr lang="en-US" sz="1400" b="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6990">
                <a:tc>
                  <a:txBody>
                    <a:bodyPr/>
                    <a:lstStyle/>
                    <a:p>
                      <a:pPr marL="0" indent="0"/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Консультації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регулювання. Перелік </a:t>
                      </a:r>
                      <a:r>
                        <a:rPr lang="uk-UA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бізнес-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управлі-нських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процесів).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Уточнення переліку </a:t>
                      </a:r>
                      <a:r>
                        <a:rPr lang="uk-UA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Учасники консультацій надають потрібну інформацію (формат опитування).  Необхідною є верифікація інформації. 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6990">
                <a:tc>
                  <a:txBody>
                    <a:bodyPr/>
                    <a:lstStyle/>
                    <a:p>
                      <a:pPr marL="0" indent="0"/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Оцінка розміру сектору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Розмір сектору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Статистична інформація / або експертна оцінка розміру сектору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6990">
                <a:tc>
                  <a:txBody>
                    <a:bodyPr/>
                    <a:lstStyle/>
                    <a:p>
                      <a:pPr marL="0" indent="0"/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3-1. Розрахунок. Прямі витрати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Перелік бізнес-процесів у МБ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 5…7 експертів для остаточного контролю щодо переліку </a:t>
                      </a:r>
                      <a:r>
                        <a:rPr lang="uk-UA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оцінки витрат по кожному з </a:t>
                      </a:r>
                      <a:r>
                        <a:rPr lang="uk-UA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(кількість та грошовий вимір). Роздрібні ціни.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3-2. Розрахунок. Адміністративні витрати МБ.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Перелік бізнес-процесів у МБ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 5…7 експертів для остаточного контролю щодо переліку </a:t>
                      </a:r>
                      <a:r>
                        <a:rPr lang="uk-UA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оцінки витрат по кожному з </a:t>
                      </a:r>
                      <a:r>
                        <a:rPr lang="uk-UA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(час і грошовий вимір). 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765">
                <a:tc>
                  <a:txBody>
                    <a:bodyPr/>
                    <a:lstStyle/>
                    <a:p>
                      <a:pPr marL="0" indent="0"/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3-3. Розрахунок. Адміністративні витрати орган.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Перелік управлінських процесів.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Оцінка. Запит до відомства (час і ранг службовця).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765">
                <a:tc>
                  <a:txBody>
                    <a:bodyPr/>
                    <a:lstStyle/>
                    <a:p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Корекція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регулювання. Вартість регулювання для МБ.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Рішення щодо застосування корекції. Розрахунок для скорегованих норм. 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38400" y="2057400"/>
            <a:ext cx="5562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uk-UA" sz="4400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ЗАСТОСУВАННЯ </a:t>
            </a:r>
          </a:p>
          <a:p>
            <a:pPr algn="r"/>
            <a:r>
              <a:rPr lang="uk-UA" sz="4400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М-ТЕСТУ</a:t>
            </a:r>
            <a:endParaRPr lang="en-US" sz="4400" b="1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4400" y="1905000"/>
          <a:ext cx="7223760" cy="3781215"/>
        </p:xfrm>
        <a:graphic>
          <a:graphicData uri="http://schemas.openxmlformats.org/drawingml/2006/table">
            <a:tbl>
              <a:tblPr/>
              <a:tblGrid>
                <a:gridCol w="5194512"/>
                <a:gridCol w="2029248"/>
              </a:tblGrid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Річний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обсяг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реалізації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ФОП,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млн.грн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230’418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зайнятих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у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осіб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2’814’500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робочих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годин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2010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рік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2’000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одиниць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1’805’118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Розрахункова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вартість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lang="uk-UA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юдино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години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грн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 формула: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(п1/п2)/п3 )</a:t>
                      </a:r>
                      <a:endParaRPr lang="ru-RU" sz="2000" b="0" i="1" u="none" strike="noStrike" dirty="0">
                        <a:solidFill>
                          <a:srgbClr val="0070C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витрат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людино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/годин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ФОП на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перехід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КВЕД 2005-КВЕД 2010, годин</a:t>
                      </a:r>
                    </a:p>
                    <a:p>
                      <a:pPr marL="182880"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??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СУМА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млн.грн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вартість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адміністративної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процедури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 формула: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(п5*п6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п4 )</a:t>
                      </a:r>
                      <a:endParaRPr lang="ru-RU" sz="2000" b="0" i="1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??</a:t>
                      </a:r>
                      <a:endParaRPr lang="en-US" sz="2800" b="1" i="0" u="none" strike="noStrike" dirty="0" smtClean="0">
                        <a:solidFill>
                          <a:srgbClr val="C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697605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</a:rPr>
              <a:t>ПРИКЛАД </a:t>
            </a:r>
            <a:r>
              <a:rPr lang="uk-UA" sz="2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</a:rPr>
              <a:t>ОЦІНКИ ВАРТОСТІ АДМІНІСТРАТИВНОЇ ПРОЦЕДУРИ </a:t>
            </a:r>
            <a:r>
              <a:rPr lang="uk-UA" sz="2000" b="1" dirty="0" smtClean="0">
                <a:latin typeface="Calibri" pitchFamily="34" charset="0"/>
                <a:cs typeface="Times New Roman" pitchFamily="18" charset="0"/>
              </a:rPr>
              <a:t>ПЕРЕХОДУ ДЛЯ ФОПІВ З КВЕД:2005 НА КВЕД:2010</a:t>
            </a:r>
          </a:p>
          <a:p>
            <a:r>
              <a:rPr lang="uk-UA" sz="2000" b="1" dirty="0" smtClean="0">
                <a:latin typeface="Calibri" pitchFamily="34" charset="0"/>
                <a:cs typeface="Times New Roman" pitchFamily="18" charset="0"/>
              </a:rPr>
              <a:t>ЗА МОДЕЛЛЮ СТАНДАРТНИХ ВИТРАТ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6019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Примітка: пункти 1 – 4 є </a:t>
            </a:r>
            <a:r>
              <a:rPr lang="uk-UA" i="1" dirty="0" err="1" smtClean="0"/>
              <a:t>“твердими”</a:t>
            </a:r>
            <a:r>
              <a:rPr lang="uk-UA" i="1" dirty="0" smtClean="0"/>
              <a:t> статистичними даними, пункт 6 є оціночним (критична точка) </a:t>
            </a:r>
            <a:endParaRPr lang="en-US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04800" y="1371600"/>
          <a:ext cx="8305800" cy="4719320"/>
        </p:xfrm>
        <a:graphic>
          <a:graphicData uri="http://schemas.openxmlformats.org/drawingml/2006/table">
            <a:tbl>
              <a:tblPr/>
              <a:tblGrid>
                <a:gridCol w="3078129"/>
                <a:gridCol w="5227671"/>
              </a:tblGrid>
              <a:tr h="5994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2Б) ОЦІНКА ВАРТОСТІ АДМІНІСТРАТИВНИХ ПРОЦЕДУР СУБ’ЄКТІВ МАЛОГО БІЗНЕСУ ЩОДО ВИКОНАННЯ РЕГУЛЮВАННЯ ТА ЗВІТУВАННЯ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6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2Б1. Витрати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часу на отримання інформації про  регуляторний акт, отримання необхідних форм та заявок. 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Оціночно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0.5 години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Пошук тексту наказу №457, тексту ЗУ про державну реєстрацію, таблиць відповідності між КВЕД-2005 та КВЕД-2010, методичних рекомендацій по заповненню форми ф.1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(уточнення – текст наказу Наказ Державного комітету України з питань технічного регулювання та споживчої політики «Про затвердження та скасування національних класифікаторів» від 11.10.2010 № 457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відсутний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Інтернет-сайті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Верховної Ради України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www.rada.gov.ua),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 збільшує витрати часу на його знаходження 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вимагає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застосування суб’єктом малого бізнесу додаткових контрольних процедур)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200" y="457199"/>
          <a:ext cx="8382000" cy="6015446"/>
        </p:xfrm>
        <a:graphic>
          <a:graphicData uri="http://schemas.openxmlformats.org/drawingml/2006/table">
            <a:tbl>
              <a:tblPr/>
              <a:tblGrid>
                <a:gridCol w="3106368"/>
                <a:gridCol w="5275632"/>
              </a:tblGrid>
              <a:tr h="3497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2Б) ОЦІНКА ВАРТОСТІ АДМІНІСТРАТИВНИХ ПРОЦЕДУР СУБ’ЄКТІВ МАЛОГО БІЗНЕСУ ЩОДО ВИКОНАННЯ РЕГУЛЮВАННЯ ТА ЗВІТУВАННЯ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7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2Б2. Процедури організації виконання вимог  регуляторного акта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3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часу на розробку та впровадження внутрішніх для суб’єкта малого бізнесу процедур на впровадження вимог  регуляторного акта.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Оціночно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А) для підприємств малого бізнесу (юридичні особи) –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 години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Б) для фізичних осіб-підприємців –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 години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т.ч. визначення та організація у суб’єкта малого бізнесу, хто буде відповідальний за виконання вимог регуляції.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2Б3. Процедури офіційного звітування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часу на отримання інформації про звіт щодо  регуляторного акта, отримання необхідних форм та визначення органу, що приймає звіти, та місця звітності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Оціночно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 1 година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Знаходження бланку реєстрової картки форми ф.1, уточнення місце розташування та робочих годин прийому у відповідному територіальному підрозділі державної реєстраційної служби, уточнення процедур подання інформації до державного реєстратора (черга за записом, «жива» черга, …). Уточнення особливостей заповнення ф.1 для даного територіального підрозділу державної реєстраційної служби.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3399" y="685799"/>
          <a:ext cx="8153401" cy="5488578"/>
        </p:xfrm>
        <a:graphic>
          <a:graphicData uri="http://schemas.openxmlformats.org/drawingml/2006/table">
            <a:tbl>
              <a:tblPr/>
              <a:tblGrid>
                <a:gridCol w="3021650"/>
                <a:gridCol w="5131751"/>
              </a:tblGrid>
              <a:tr h="33672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2Б) ОЦІНКА ВАРТОСТІ АДМІНІСТРАТИВНИХ ПРОЦЕДУР СУБ’ЄКТІВ МАЛОГО БІЗНЕСУ ЩОДО ВИКОНАННЯ РЕГУЛЮВАННЯ ТА ЗВІТУВАННЯ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часу на заповнення звітних форм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Оціночно:  0.5 години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Визначення видів діяльності за КВЕД-2010 та заповнення бланку реєстрової картки форми ф.1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часу на передачу звітних форм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(окремо за засобами передачі інформації з оцінкою кількості суб’єктів, що користуються цими формами засобів, – окремо електронна звітність,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звітність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органу, поштовим зв’язком тощо)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Оціночно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 2 години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 у т.ч. час безпосередньо державного реєстратора на внесення інформації до реєстраційної картки суб’єкта господарювання – 0.15 години {10 хвилин})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Фізична передача форми ф.1 до державного реєстратора у відповідному територіальному підрозділі державної реєстраційної служби, включаючи середній час на переміщення з офісу суб’єкта господарювання до відповідного територіального підрозділу державної реєстраційної служби та зворотній шлях, чергу та час безпосередньо державного реєстратора на внесення інформації до реєстраційної картки суб’єкта господарювання.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3400" y="1295400"/>
          <a:ext cx="8153400" cy="3886200"/>
        </p:xfrm>
        <a:graphic>
          <a:graphicData uri="http://schemas.openxmlformats.org/drawingml/2006/table">
            <a:tbl>
              <a:tblPr/>
              <a:tblGrid>
                <a:gridCol w="3021650"/>
                <a:gridCol w="5131750"/>
              </a:tblGrid>
              <a:tr h="16929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2Б) ОЦІНКА ВАРТОСТІ АДМІНІСТРАТИВНИХ ПРОЦЕДУР СУБ’ЄКТІВ МАЛОГО БІЗНЕСУ ЩОДО ВИКОНАННЯ РЕГУЛЮВАННЯ ТА ЗВІТУВАННЯ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29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2Б4. Процедури суб’єкта щодо забезпечення процесу перевірок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(які проводяться державними органами контролю/нагляду)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часу на забезпечення процесу перевірок 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(які проводяться державними органами контролю/нагляду)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 (перевірка відбувається під час внесення державним реєстратором інформації до реєстраційної картки суб’єкта господарювання – окремі процедури перевірку відсутні)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2Б5. Інші процедури 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(необхідно уточнити):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---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УСЬОГО ВИТРАТИ ЧАСУ суб’єктів малого бізнесу на адміністративні процедури виконання регулювання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А) для підприємств малого бізнесу (юридичні особи) – </a:t>
                      </a: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години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Б) для фізичних осіб-підприємців – </a:t>
                      </a: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години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828800"/>
          <a:ext cx="7223760" cy="3781215"/>
        </p:xfrm>
        <a:graphic>
          <a:graphicData uri="http://schemas.openxmlformats.org/drawingml/2006/table">
            <a:tbl>
              <a:tblPr/>
              <a:tblGrid>
                <a:gridCol w="5194512"/>
                <a:gridCol w="2029248"/>
              </a:tblGrid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Річний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обсяг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реалізації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ФОП,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млн.грн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230’418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зайнятих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у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осіб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2’814’500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робочих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годин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2010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рік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2’000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одиниць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1’805’118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Розрахункова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вартість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lang="uk-UA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юдино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години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грн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 формула: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(п1/п2)/п3 )</a:t>
                      </a:r>
                      <a:endParaRPr lang="ru-RU" sz="2000" b="0" i="1" u="none" strike="noStrike" dirty="0">
                        <a:solidFill>
                          <a:srgbClr val="0070C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витрат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людино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/годин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ФОП на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перехід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КВЕД 2005-КВЕД 2010, годин</a:t>
                      </a:r>
                    </a:p>
                    <a:p>
                      <a:pPr marL="182880"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800" b="1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.1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СУМА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млн.грн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вартість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адміністративної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процедури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 формула: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(п5*п6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п4 )</a:t>
                      </a:r>
                      <a:endParaRPr lang="ru-RU" sz="2000" b="0" i="1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302</a:t>
                      </a:r>
                      <a:r>
                        <a:rPr lang="uk-UA" sz="2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.7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686874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</a:rPr>
              <a:t>ПРИКЛАД </a:t>
            </a:r>
            <a:r>
              <a:rPr lang="uk-UA" sz="20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</a:rPr>
              <a:t>ОЦІНКИ ВАРТОСТІ АДМІНІСТРАТИВНОЇ ПРОЦЕДУРИ </a:t>
            </a:r>
            <a:r>
              <a:rPr lang="uk-UA" sz="2000" b="1" dirty="0" smtClean="0">
                <a:latin typeface="Calibri" pitchFamily="34" charset="0"/>
                <a:cs typeface="Times New Roman" pitchFamily="18" charset="0"/>
              </a:rPr>
              <a:t>ПЕРЕХОДУ ДЛЯ ФОПІВ З КВЕД:2005 НА КВЕД:2010 </a:t>
            </a:r>
          </a:p>
          <a:p>
            <a:r>
              <a:rPr lang="uk-UA" sz="2000" b="1" dirty="0" smtClean="0">
                <a:latin typeface="Calibri" pitchFamily="34" charset="0"/>
                <a:cs typeface="Times New Roman" pitchFamily="18" charset="0"/>
              </a:rPr>
              <a:t>ЗА МОДЕЛЛЮ СТАНДАРТНИХ ВИТРАТ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6019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Примітка: пункти 1 – 4 є </a:t>
            </a:r>
            <a:r>
              <a:rPr lang="uk-UA" i="1" dirty="0" err="1" smtClean="0"/>
              <a:t>“твердими”</a:t>
            </a:r>
            <a:r>
              <a:rPr lang="uk-UA" i="1" dirty="0" smtClean="0"/>
              <a:t> статистичними даними, пункт 6 є оціночним (критична точка) </a:t>
            </a:r>
            <a:endParaRPr lang="en-US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3716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ПРИКЛАД :</a:t>
            </a:r>
          </a:p>
          <a:p>
            <a:endParaRPr lang="uk-UA" sz="2400" dirty="0" smtClean="0"/>
          </a:p>
          <a:p>
            <a:r>
              <a:rPr lang="uk-UA" sz="2400" dirty="0" smtClean="0"/>
              <a:t>З 15 вересня 2015 року Державне казначейство України замінило всі розрахункові рахунки для сплати ЄСВ…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7338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Схема розрахунку</a:t>
            </a:r>
            <a:r>
              <a:rPr lang="es-ES" dirty="0" smtClean="0"/>
              <a:t> </a:t>
            </a:r>
            <a:r>
              <a:rPr lang="uk-UA" dirty="0" smtClean="0"/>
              <a:t>:</a:t>
            </a:r>
          </a:p>
          <a:p>
            <a:pPr marL="342900" indent="-342900">
              <a:buAutoNum type="arabicParenR"/>
            </a:pPr>
            <a:r>
              <a:rPr lang="uk-UA" dirty="0" smtClean="0"/>
              <a:t>Вартість людино/години для </a:t>
            </a:r>
            <a:r>
              <a:rPr lang="uk-UA" dirty="0" err="1" smtClean="0"/>
              <a:t>ФОП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Витрати часу на визначення номерів рахунків</a:t>
            </a:r>
          </a:p>
          <a:p>
            <a:pPr marL="342900" indent="-342900">
              <a:buAutoNum type="arabicParenR"/>
            </a:pPr>
            <a:r>
              <a:rPr lang="uk-UA" dirty="0" smtClean="0"/>
              <a:t>СУМА - ПРЯМІ ВИТРАТИ</a:t>
            </a:r>
          </a:p>
          <a:p>
            <a:pPr marL="342900" indent="-342900">
              <a:buAutoNum type="arabicParenR"/>
            </a:pPr>
            <a:r>
              <a:rPr lang="uk-UA" b="1" i="1" dirty="0" smtClean="0">
                <a:solidFill>
                  <a:schemeClr val="tx1">
                    <a:lumMod val="75000"/>
                  </a:schemeClr>
                </a:solidFill>
              </a:rPr>
              <a:t>Оцінка РИЗИКІВ </a:t>
            </a:r>
            <a:r>
              <a:rPr lang="uk-UA" dirty="0" smtClean="0"/>
              <a:t>(не знає, що рахунки змінились; неправильно визначив номер рахунку – Казначейство Не Повертає Гроші, Що Надійшли   -- Звідки </a:t>
            </a:r>
            <a:r>
              <a:rPr lang="uk-UA" dirty="0" err="1" smtClean="0"/>
              <a:t>ФОП</a:t>
            </a:r>
            <a:r>
              <a:rPr lang="uk-UA" dirty="0" smtClean="0"/>
              <a:t> буде знати про помилку?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3716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ПРИКЛАД :</a:t>
            </a:r>
          </a:p>
          <a:p>
            <a:endParaRPr lang="uk-UA" sz="2400" dirty="0" smtClean="0"/>
          </a:p>
          <a:p>
            <a:r>
              <a:rPr lang="ru-RU" sz="2400" dirty="0" err="1" smtClean="0"/>
              <a:t>Пропону</a:t>
            </a:r>
            <a:r>
              <a:rPr lang="uk-UA" sz="2400" dirty="0" err="1" smtClean="0"/>
              <a:t>ється</a:t>
            </a:r>
            <a:r>
              <a:rPr lang="uk-UA" sz="2400" dirty="0" smtClean="0"/>
              <a:t> на митниці при перетині кордону (імпорт) дати можливість </a:t>
            </a:r>
            <a:r>
              <a:rPr lang="uk-UA" sz="2400" dirty="0" err="1" smtClean="0"/>
              <a:t>суб</a:t>
            </a:r>
            <a:r>
              <a:rPr lang="es-ES" sz="2400" dirty="0" smtClean="0"/>
              <a:t>´</a:t>
            </a:r>
            <a:r>
              <a:rPr lang="uk-UA" sz="2400" dirty="0" err="1" smtClean="0"/>
              <a:t>єкту</a:t>
            </a:r>
            <a:r>
              <a:rPr lang="uk-UA" sz="2400" dirty="0" smtClean="0"/>
              <a:t> господарювання обирати: надати сертифікат походження у паперовому вигляді або надати </a:t>
            </a:r>
            <a:r>
              <a:rPr lang="uk-UA" sz="2400" dirty="0" err="1" smtClean="0"/>
              <a:t>інтернет-адресу</a:t>
            </a:r>
            <a:r>
              <a:rPr lang="uk-UA" sz="2400" dirty="0" smtClean="0"/>
              <a:t>, де цей сертифікат знаходиться…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272677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Схема розрахунку</a:t>
            </a:r>
            <a:r>
              <a:rPr lang="es-ES" dirty="0" smtClean="0"/>
              <a:t> </a:t>
            </a:r>
            <a:r>
              <a:rPr lang="uk-UA" dirty="0" smtClean="0"/>
              <a:t>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………………………………………………………………………..</a:t>
            </a:r>
          </a:p>
          <a:p>
            <a:pPr marL="342900" indent="-342900">
              <a:buAutoNum type="arabicParenR"/>
            </a:pPr>
            <a:r>
              <a:rPr lang="uk-UA" dirty="0" smtClean="0"/>
              <a:t>А це взагалі регуляторний акт?</a:t>
            </a:r>
          </a:p>
          <a:p>
            <a:pPr marL="342900" indent="-342900">
              <a:buAutoNum type="arabicParenR"/>
            </a:pPr>
            <a:r>
              <a:rPr lang="uk-UA" dirty="0" smtClean="0"/>
              <a:t>Чи є наявними </a:t>
            </a:r>
            <a:r>
              <a:rPr lang="uk-UA" dirty="0" err="1" smtClean="0"/>
              <a:t>“зобов</a:t>
            </a:r>
            <a:r>
              <a:rPr lang="es-ES" dirty="0" smtClean="0"/>
              <a:t>´</a:t>
            </a:r>
            <a:r>
              <a:rPr lang="ru-RU" dirty="0" err="1" smtClean="0"/>
              <a:t>язальн</a:t>
            </a:r>
            <a:r>
              <a:rPr lang="uk-UA" dirty="0" smtClean="0"/>
              <a:t>і </a:t>
            </a:r>
            <a:r>
              <a:rPr lang="uk-UA" dirty="0" err="1" smtClean="0"/>
              <a:t>норми”</a:t>
            </a:r>
            <a:r>
              <a:rPr lang="uk-UA" dirty="0" smtClean="0"/>
              <a:t>?</a:t>
            </a:r>
            <a:r>
              <a:rPr lang="ru-RU" dirty="0" smtClean="0"/>
              <a:t> </a:t>
            </a:r>
            <a:endParaRPr lang="uk-UA" dirty="0" smtClean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256467"/>
            <a:ext cx="8915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lang="uk-UA" sz="3000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МАЛОГО БІЗНЕСУ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8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СТРУКТУРА М-ТЕСТУ: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endParaRPr lang="uk-UA" sz="10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Консультації 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з представниками </a:t>
            </a:r>
            <a:r>
              <a:rPr lang="uk-UA" sz="20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мікро-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та малого підприємництва щодо оцінки впливу регулювання.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Попереднє оцінювання 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впливу регулювання на суб’єктів малого підприємництва (</a:t>
            </a:r>
            <a:r>
              <a:rPr lang="uk-UA" sz="20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мікро-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та малі).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Розрахунок витрат 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суб’єктів малого підприємництва, що виникають на виконання вимог регулювання</a:t>
            </a: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3.1. Оцінка «прямих» витрат суб’єктів малого бізнесу на виконання регулювання</a:t>
            </a: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3.2. Оцінка вартості адміністративних процедур суб’єктів малого бізнесу щодо виконання регулювання та звітування</a:t>
            </a: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3.3. Бюджетні витрати на адміністрування регулювання суб’єктів малого бізнесу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Розробка </a:t>
            </a:r>
            <a:r>
              <a:rPr lang="uk-UA" sz="2000" b="1" dirty="0" err="1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корегуючих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(пом’якшувальних) заходів 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для малого бізнесу щодо запропонованого регулювання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RS UA 2015-10 SME-Test UA presentation ks_liapina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RS UA 2015-10 SME-Test UA presentation ks_liapina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981200"/>
            <a:ext cx="571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ДЯКУЮ ЗА УВАГУ</a:t>
            </a:r>
            <a:r>
              <a:rPr lang="es-ES" sz="3200" b="1" dirty="0" smtClean="0">
                <a:latin typeface="Calibri" pitchFamily="34" charset="0"/>
              </a:rPr>
              <a:t> !</a:t>
            </a:r>
            <a:endParaRPr lang="ru-RU" sz="3200" b="1" dirty="0" smtClean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r>
              <a:rPr lang="uk-UA" sz="2400" dirty="0" smtClean="0">
                <a:latin typeface="Calibri" pitchFamily="34" charset="0"/>
              </a:rPr>
              <a:t>Дмитро </a:t>
            </a:r>
            <a:r>
              <a:rPr lang="uk-UA" sz="2400" dirty="0" err="1" smtClean="0">
                <a:latin typeface="Calibri" pitchFamily="34" charset="0"/>
              </a:rPr>
              <a:t>Ляпін</a:t>
            </a:r>
            <a:endParaRPr lang="uk-UA" sz="2400" dirty="0" smtClean="0">
              <a:latin typeface="Calibri" pitchFamily="34" charset="0"/>
            </a:endParaRPr>
          </a:p>
          <a:p>
            <a:r>
              <a:rPr lang="uk-UA" sz="2400" dirty="0" err="1" smtClean="0">
                <a:latin typeface="Calibri" pitchFamily="34" charset="0"/>
              </a:rPr>
              <a:t>ст.науковий</a:t>
            </a:r>
            <a:r>
              <a:rPr lang="uk-UA" sz="2400" dirty="0" smtClean="0">
                <a:latin typeface="Calibri" pitchFamily="34" charset="0"/>
              </a:rPr>
              <a:t> співробітник Національного інституту стратегічних досліджень</a:t>
            </a:r>
          </a:p>
          <a:p>
            <a:endParaRPr lang="uk-UA" sz="2400" dirty="0" smtClean="0">
              <a:latin typeface="Calibri" pitchFamily="34" charset="0"/>
            </a:endParaRPr>
          </a:p>
          <a:p>
            <a:r>
              <a:rPr lang="uk-UA" sz="2400" dirty="0" smtClean="0">
                <a:latin typeface="Calibri" pitchFamily="34" charset="0"/>
              </a:rPr>
              <a:t>(044) 229-5997</a:t>
            </a:r>
          </a:p>
          <a:p>
            <a:r>
              <a:rPr lang="es-ES" sz="2400" dirty="0" smtClean="0">
                <a:latin typeface="Calibri" pitchFamily="34" charset="0"/>
              </a:rPr>
              <a:t>dmitry.</a:t>
            </a:r>
            <a:r>
              <a:rPr lang="uk-UA" sz="2400" dirty="0" err="1" smtClean="0">
                <a:latin typeface="Calibri" pitchFamily="34" charset="0"/>
              </a:rPr>
              <a:t>lyapin</a:t>
            </a:r>
            <a:r>
              <a:rPr lang="uk-UA" sz="2400" dirty="0" smtClean="0">
                <a:latin typeface="Calibri" pitchFamily="34" charset="0"/>
              </a:rPr>
              <a:t>@</a:t>
            </a:r>
            <a:r>
              <a:rPr lang="es-ES" sz="2400" dirty="0" smtClean="0">
                <a:latin typeface="Calibri" pitchFamily="34" charset="0"/>
              </a:rPr>
              <a:t>gmail.com</a:t>
            </a:r>
            <a:endParaRPr lang="uk-UA" sz="2400" dirty="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524000"/>
            <a:ext cx="8153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+mj-lt"/>
                <a:cs typeface="Times New Roman" pitchFamily="18" charset="0"/>
              </a:rPr>
              <a:t>Найбільш важлива частина М-тесту –  проведення кількісного обрахунку адміністративних витрат МСП.</a:t>
            </a:r>
          </a:p>
          <a:p>
            <a:endParaRPr lang="uk-UA" sz="2000" dirty="0">
              <a:latin typeface="+mj-lt"/>
              <a:cs typeface="Times New Roman" pitchFamily="18" charset="0"/>
            </a:endParaRPr>
          </a:p>
          <a:p>
            <a:r>
              <a:rPr lang="uk-UA" sz="2000" dirty="0" smtClean="0">
                <a:latin typeface="+mj-lt"/>
                <a:cs typeface="Times New Roman" pitchFamily="18" charset="0"/>
              </a:rPr>
              <a:t>Розрахунок має здійснюватись за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методом стандартних витрат</a:t>
            </a:r>
            <a:endParaRPr lang="uk-UA" sz="2000" dirty="0" smtClean="0">
              <a:latin typeface="+mj-lt"/>
              <a:cs typeface="Times New Roman" pitchFamily="18" charset="0"/>
            </a:endParaRPr>
          </a:p>
          <a:p>
            <a:endParaRPr lang="uk-UA" sz="2000" dirty="0" smtClean="0">
              <a:latin typeface="+mj-lt"/>
              <a:cs typeface="Times New Roman" pitchFamily="18" charset="0"/>
            </a:endParaRPr>
          </a:p>
          <a:p>
            <a:r>
              <a:rPr lang="uk-UA" sz="2000" dirty="0" smtClean="0">
                <a:latin typeface="+mj-lt"/>
                <a:cs typeface="Times New Roman" pitchFamily="18" charset="0"/>
              </a:rPr>
              <a:t>Основна (базова) формула:</a:t>
            </a:r>
          </a:p>
          <a:p>
            <a:r>
              <a:rPr lang="uk-UA" sz="2000" b="1" i="1" dirty="0" smtClean="0">
                <a:latin typeface="+mj-lt"/>
                <a:cs typeface="Times New Roman" pitchFamily="18" charset="0"/>
              </a:rPr>
              <a:t>АВ = К * Ч * ВЧ * </a:t>
            </a:r>
            <a:r>
              <a:rPr lang="uk-UA" sz="2000" b="1" i="1" dirty="0" err="1" smtClean="0">
                <a:latin typeface="+mj-lt"/>
                <a:cs typeface="Times New Roman" pitchFamily="18" charset="0"/>
              </a:rPr>
              <a:t>КР</a:t>
            </a:r>
            <a:endParaRPr lang="uk-UA" sz="2000" b="1" i="1" dirty="0" smtClean="0">
              <a:latin typeface="+mj-lt"/>
              <a:cs typeface="Times New Roman" pitchFamily="18" charset="0"/>
            </a:endParaRPr>
          </a:p>
          <a:p>
            <a:endParaRPr lang="uk-UA" sz="2000" b="1" i="1" dirty="0" smtClean="0">
              <a:latin typeface="+mj-lt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000" dirty="0" smtClean="0">
                <a:latin typeface="+mj-lt"/>
                <a:cs typeface="Times New Roman" pitchFamily="18" charset="0"/>
              </a:rPr>
              <a:t>де:</a:t>
            </a:r>
            <a:endParaRPr lang="uk-UA" sz="2000" dirty="0">
              <a:latin typeface="+mj-lt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000" dirty="0" smtClean="0">
                <a:latin typeface="+mj-lt"/>
                <a:cs typeface="Times New Roman" pitchFamily="18" charset="0"/>
              </a:rPr>
              <a:t>АВ – </a:t>
            </a:r>
            <a:r>
              <a:rPr lang="uk-UA" sz="2000" dirty="0" err="1" smtClean="0">
                <a:latin typeface="+mj-lt"/>
                <a:cs typeface="Times New Roman" pitchFamily="18" charset="0"/>
              </a:rPr>
              <a:t>адміністратив</a:t>
            </a:r>
            <a:r>
              <a:rPr lang="ru-RU" sz="2000" dirty="0" err="1" smtClean="0">
                <a:latin typeface="+mj-lt"/>
                <a:cs typeface="Times New Roman" pitchFamily="18" charset="0"/>
              </a:rPr>
              <a:t>н</a:t>
            </a:r>
            <a:r>
              <a:rPr lang="uk-UA" sz="2000" dirty="0" smtClean="0">
                <a:latin typeface="+mj-lt"/>
                <a:cs typeface="Times New Roman" pitchFamily="18" charset="0"/>
              </a:rPr>
              <a:t>і витрати</a:t>
            </a:r>
          </a:p>
          <a:p>
            <a:pPr>
              <a:spcAft>
                <a:spcPts val="600"/>
              </a:spcAft>
            </a:pPr>
            <a:r>
              <a:rPr lang="uk-UA" sz="2000" dirty="0" smtClean="0">
                <a:latin typeface="+mj-lt"/>
                <a:cs typeface="Times New Roman" pitchFamily="18" charset="0"/>
              </a:rPr>
              <a:t>К – кількість </a:t>
            </a:r>
            <a:r>
              <a:rPr lang="uk-UA" sz="2000" dirty="0" err="1" smtClean="0">
                <a:latin typeface="+mj-lt"/>
                <a:cs typeface="Times New Roman" pitchFamily="18" charset="0"/>
              </a:rPr>
              <a:t>суб</a:t>
            </a:r>
            <a:r>
              <a:rPr lang="en-US" sz="2000" dirty="0" smtClean="0">
                <a:latin typeface="+mj-lt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+mj-lt"/>
                <a:cs typeface="Times New Roman" pitchFamily="18" charset="0"/>
              </a:rPr>
              <a:t>єктів</a:t>
            </a:r>
            <a:r>
              <a:rPr lang="uk-UA" sz="2000" dirty="0" smtClean="0">
                <a:latin typeface="+mj-lt"/>
                <a:cs typeface="Times New Roman" pitchFamily="18" charset="0"/>
              </a:rPr>
              <a:t>, на яких розповсюджується регулювання</a:t>
            </a:r>
          </a:p>
          <a:p>
            <a:pPr>
              <a:spcAft>
                <a:spcPts val="600"/>
              </a:spcAft>
            </a:pPr>
            <a:r>
              <a:rPr lang="uk-UA" sz="2000" dirty="0" smtClean="0">
                <a:latin typeface="+mj-lt"/>
                <a:cs typeface="Times New Roman" pitchFamily="18" charset="0"/>
              </a:rPr>
              <a:t>Ч – час, що необхідний для виконання адміністративних процедур</a:t>
            </a:r>
          </a:p>
          <a:p>
            <a:pPr>
              <a:spcAft>
                <a:spcPts val="600"/>
              </a:spcAft>
            </a:pPr>
            <a:r>
              <a:rPr lang="uk-UA" sz="2000" dirty="0" smtClean="0">
                <a:latin typeface="+mj-lt"/>
                <a:cs typeface="Times New Roman" pitchFamily="18" charset="0"/>
              </a:rPr>
              <a:t>ВЧ – вартість 1 години</a:t>
            </a:r>
          </a:p>
          <a:p>
            <a:pPr>
              <a:spcAft>
                <a:spcPts val="600"/>
              </a:spcAft>
            </a:pPr>
            <a:r>
              <a:rPr lang="uk-UA" sz="2000" dirty="0" err="1" smtClean="0">
                <a:latin typeface="+mj-lt"/>
                <a:cs typeface="Times New Roman" pitchFamily="18" charset="0"/>
              </a:rPr>
              <a:t>КР</a:t>
            </a:r>
            <a:r>
              <a:rPr lang="uk-UA" sz="2000" dirty="0" smtClean="0">
                <a:latin typeface="+mj-lt"/>
                <a:cs typeface="Times New Roman" pitchFamily="18" charset="0"/>
              </a:rPr>
              <a:t> – кількість разів виконання адміністративних процедур регулювання за рік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133600"/>
            <a:ext cx="708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М-ТЕСТ ДЕТАЛЬНО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endParaRPr lang="uk-UA" sz="1000" b="1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endParaRPr lang="uk-UA" sz="2000" b="1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ts val="600"/>
              </a:spcAft>
              <a:tabLst>
                <a:tab pos="3314700" algn="l"/>
              </a:tabLst>
            </a:pPr>
            <a:r>
              <a:rPr lang="uk-UA" sz="2000" b="1" dirty="0" smtClean="0">
                <a:ea typeface="Times New Roman" pitchFamily="18" charset="0"/>
                <a:cs typeface="Times New Roman" pitchFamily="18" charset="0"/>
              </a:rPr>
              <a:t>1. </a:t>
            </a:r>
            <a:r>
              <a:rPr lang="uk-UA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Консультації</a:t>
            </a:r>
            <a:r>
              <a:rPr lang="uk-UA" sz="2000" dirty="0" smtClean="0"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57200" fontAlgn="base">
              <a:spcBef>
                <a:spcPct val="0"/>
              </a:spcBef>
              <a:spcAft>
                <a:spcPts val="600"/>
              </a:spcAft>
              <a:tabLst>
                <a:tab pos="3314700" algn="l"/>
              </a:tabLst>
            </a:pPr>
            <a:r>
              <a:rPr lang="uk-UA" sz="2000" b="1" dirty="0" smtClean="0">
                <a:ea typeface="Times New Roman" pitchFamily="18" charset="0"/>
                <a:cs typeface="Times New Roman" pitchFamily="18" charset="0"/>
              </a:rPr>
              <a:t>2. </a:t>
            </a:r>
            <a:r>
              <a:rPr lang="uk-UA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Вимірювання впливу регулювання </a:t>
            </a:r>
          </a:p>
          <a:p>
            <a:pPr lvl="0" indent="457200" fontAlgn="base">
              <a:spcBef>
                <a:spcPct val="0"/>
              </a:spcBef>
              <a:spcAft>
                <a:spcPts val="600"/>
              </a:spcAft>
              <a:tabLst>
                <a:tab pos="3314700" algn="l"/>
              </a:tabLst>
            </a:pPr>
            <a:r>
              <a:rPr lang="uk-UA" sz="2000" b="1" dirty="0" smtClean="0">
                <a:ea typeface="Times New Roman" pitchFamily="18" charset="0"/>
                <a:cs typeface="Times New Roman" pitchFamily="18" charset="0"/>
              </a:rPr>
              <a:t>3. </a:t>
            </a:r>
            <a:r>
              <a:rPr lang="uk-UA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Розрахунок витрат </a:t>
            </a:r>
          </a:p>
          <a:p>
            <a:pPr lvl="0" indent="457200" fontAlgn="base">
              <a:spcBef>
                <a:spcPct val="0"/>
              </a:spcBef>
              <a:spcAft>
                <a:spcPts val="600"/>
              </a:spcAft>
              <a:tabLst>
                <a:tab pos="3314700" algn="l"/>
              </a:tabLst>
            </a:pPr>
            <a:r>
              <a:rPr lang="uk-UA" sz="2000" b="1" dirty="0" smtClean="0">
                <a:ea typeface="Times New Roman" pitchFamily="18" charset="0"/>
                <a:cs typeface="Times New Roman" pitchFamily="18" charset="0"/>
              </a:rPr>
              <a:t>4. </a:t>
            </a:r>
            <a:r>
              <a:rPr lang="uk-UA" sz="2000" b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Корегуючі</a:t>
            </a:r>
            <a:r>
              <a:rPr lang="uk-UA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(пом’якшувальні) заходи</a:t>
            </a:r>
            <a:endParaRPr lang="en-US" sz="2000" dirty="0" smtClean="0"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3733800"/>
          <a:ext cx="8382000" cy="2453640"/>
        </p:xfrm>
        <a:graphic>
          <a:graphicData uri="http://schemas.openxmlformats.org/drawingml/2006/table">
            <a:tbl>
              <a:tblPr/>
              <a:tblGrid>
                <a:gridCol w="1454020"/>
                <a:gridCol w="3422780"/>
                <a:gridCol w="1537996"/>
                <a:gridCol w="1967204"/>
              </a:tblGrid>
              <a:tr h="2453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Порядковий номер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Вид консультації (публічні консультації прямі (круглі столи, наради, робочі зустрічі тощо), </a:t>
                      </a:r>
                      <a:r>
                        <a:rPr lang="uk-UA" sz="1800" dirty="0" err="1">
                          <a:latin typeface="+mn-lt"/>
                          <a:ea typeface="Calibri"/>
                          <a:cs typeface="Times New Roman"/>
                        </a:rPr>
                        <a:t>інтернет-консультації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 прямі (</a:t>
                      </a:r>
                      <a:r>
                        <a:rPr lang="uk-UA" sz="1800" dirty="0" err="1">
                          <a:latin typeface="+mn-lt"/>
                          <a:ea typeface="Calibri"/>
                          <a:cs typeface="Times New Roman"/>
                        </a:rPr>
                        <a:t>інтернет-форуми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, соціальні мережі тощо), запити (до підприємців, експертів, </a:t>
                      </a: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науковців 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тощо)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Кількість учасників консультацій, </a:t>
                      </a: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осіб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Основні результати консультацій (опис)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381000" y="1295400"/>
            <a:ext cx="85344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Консультації з представниками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мікро-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та малого підприємництва щодо оцінки впливу регулювання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Консультації щодо визначення впливу запропонованого регулювання на суб’єктів малого підприємництва та визначення детального переліку процедур, виконання яких необхідно для здійснення регулювання, проведено розробником у період з “____”_____ 20__ р. по “____”_____ 20__ р.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9540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"/>
                <a:gridCol w="4405745"/>
                <a:gridCol w="1156855"/>
                <a:gridCol w="2667000"/>
              </a:tblGrid>
              <a:tr h="76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Порядковий номер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Вид консультації (публічні консультації прямі (круглі столи, наради, робочі зустрічі тощо), </a:t>
                      </a:r>
                      <a:r>
                        <a:rPr lang="uk-UA" sz="1200" dirty="0" err="1">
                          <a:latin typeface="+mn-lt"/>
                          <a:ea typeface="Calibri"/>
                          <a:cs typeface="Times New Roman"/>
                        </a:rPr>
                        <a:t>інтернет-консультації</a:t>
                      </a: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 прямі (</a:t>
                      </a:r>
                      <a:r>
                        <a:rPr lang="uk-UA" sz="1200" dirty="0" err="1">
                          <a:latin typeface="+mn-lt"/>
                          <a:ea typeface="Calibri"/>
                          <a:cs typeface="Times New Roman"/>
                        </a:rPr>
                        <a:t>інтернет-форуми</a:t>
                      </a: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, соціальні мережі тощо), запити (до підприємців, експертів, </a:t>
                      </a:r>
                      <a:r>
                        <a:rPr lang="uk-UA" sz="1200" dirty="0" smtClean="0">
                          <a:latin typeface="+mn-lt"/>
                          <a:ea typeface="Calibri"/>
                          <a:cs typeface="Times New Roman"/>
                        </a:rPr>
                        <a:t> науковців </a:t>
                      </a: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тощо)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Кількість учасників консультацій, </a:t>
                      </a:r>
                      <a:endParaRPr lang="uk-UA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+mn-lt"/>
                          <a:ea typeface="Calibri"/>
                          <a:cs typeface="Times New Roman"/>
                        </a:rPr>
                        <a:t>осіб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Основні результати консультацій (опис)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133600"/>
          <a:ext cx="9144000" cy="1143000"/>
        </p:xfrm>
        <a:graphic>
          <a:graphicData uri="http://schemas.openxmlformats.org/drawingml/2006/table">
            <a:tbl>
              <a:tblPr/>
              <a:tblGrid>
                <a:gridCol w="914400"/>
                <a:gridCol w="4405745"/>
                <a:gridCol w="1156855"/>
                <a:gridCol w="2667000"/>
              </a:tblGrid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Круглий стіл в приміщенні Міністерства, 2016-02-11 (список учасників додається окремо)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В цілому регулювання сприймається, уточнено зміст бізнес-процесів</a:t>
                      </a:r>
                      <a:r>
                        <a:rPr lang="uk-UA" sz="1600" i="1" baseline="0" dirty="0" smtClean="0">
                          <a:latin typeface="+mn-lt"/>
                          <a:ea typeface="Calibri"/>
                          <a:cs typeface="Times New Roman"/>
                        </a:rPr>
                        <a:t> та основні витрати бізнесу</a:t>
                      </a: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3352800"/>
          <a:ext cx="9144000" cy="1798320"/>
        </p:xfrm>
        <a:graphic>
          <a:graphicData uri="http://schemas.openxmlformats.org/drawingml/2006/table">
            <a:tbl>
              <a:tblPr/>
              <a:tblGrid>
                <a:gridCol w="914400"/>
                <a:gridCol w="4405745"/>
                <a:gridCol w="1156855"/>
                <a:gridCol w="2667000"/>
              </a:tblGrid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Асоціація “</a:t>
                      </a: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ЖИТТЯ</a:t>
                      </a: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”, </a:t>
                      </a:r>
                      <a:r>
                        <a:rPr lang="uk-UA" sz="1600" dirty="0" err="1" smtClean="0">
                          <a:latin typeface="+mn-lt"/>
                          <a:ea typeface="Calibri"/>
                          <a:cs typeface="Times New Roman"/>
                        </a:rPr>
                        <a:t>тел</a:t>
                      </a: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 (002)</a:t>
                      </a:r>
                      <a:r>
                        <a:rPr lang="uk-U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111-1111, нарада, 2016-02-12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Уточнено </a:t>
                      </a:r>
                      <a:r>
                        <a:rPr lang="uk-UA" sz="1600" i="1" dirty="0" err="1" smtClean="0">
                          <a:latin typeface="+mn-lt"/>
                          <a:ea typeface="Calibri"/>
                          <a:cs typeface="Times New Roman"/>
                        </a:rPr>
                        <a:t>пов</a:t>
                      </a:r>
                      <a:r>
                        <a:rPr lang="en-US" sz="1600" i="1" dirty="0" smtClean="0">
                          <a:latin typeface="+mn-lt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600" i="1" dirty="0" err="1" smtClean="0">
                          <a:latin typeface="+mn-lt"/>
                          <a:ea typeface="Calibri"/>
                          <a:cs typeface="Times New Roman"/>
                        </a:rPr>
                        <a:t>язаність</a:t>
                      </a: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 норм регулювання зі спеціальним законодавством</a:t>
                      </a:r>
                      <a:r>
                        <a:rPr lang="uk-UA" sz="1600" i="1" baseline="0" dirty="0" smtClean="0">
                          <a:latin typeface="+mn-lt"/>
                          <a:ea typeface="Calibri"/>
                          <a:cs typeface="Times New Roman"/>
                        </a:rPr>
                        <a:t> у сфері ……. щодо ………………..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Необхідним</a:t>
                      </a:r>
                      <a:r>
                        <a:rPr lang="uk-UA" sz="1600" i="1" baseline="0" dirty="0" smtClean="0">
                          <a:latin typeface="+mn-lt"/>
                          <a:ea typeface="Calibri"/>
                          <a:cs typeface="Times New Roman"/>
                        </a:rPr>
                        <a:t> є врахування витрат бізнесу на ………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5216856"/>
          <a:ext cx="9144000" cy="1554480"/>
        </p:xfrm>
        <a:graphic>
          <a:graphicData uri="http://schemas.openxmlformats.org/drawingml/2006/table">
            <a:tbl>
              <a:tblPr/>
              <a:tblGrid>
                <a:gridCol w="914400"/>
                <a:gridCol w="4405745"/>
                <a:gridCol w="1156855"/>
                <a:gridCol w="2667000"/>
              </a:tblGrid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Бізнес-спілка “</a:t>
                      </a: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АПЕЛЬСИН</a:t>
                      </a: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”, </a:t>
                      </a:r>
                      <a:r>
                        <a:rPr lang="uk-UA" sz="1600" dirty="0" err="1" smtClean="0">
                          <a:latin typeface="+mn-lt"/>
                          <a:ea typeface="Calibri"/>
                          <a:cs typeface="Times New Roman"/>
                        </a:rPr>
                        <a:t>тел</a:t>
                      </a: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 (003)</a:t>
                      </a:r>
                      <a:r>
                        <a:rPr lang="uk-U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111-1111, запит, 2016-02-12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Ідея</a:t>
                      </a:r>
                      <a:r>
                        <a:rPr lang="uk-UA" sz="1600" i="1" baseline="0" dirty="0" smtClean="0">
                          <a:latin typeface="+mn-lt"/>
                          <a:ea typeface="Calibri"/>
                          <a:cs typeface="Times New Roman"/>
                        </a:rPr>
                        <a:t> регулювання не сприймається. Вважають за доцільне відмінити існуючі норми (аргументи – додаються)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</a:t>
            </a:r>
            <a:r>
              <a:rPr lang="ru-RU" sz="2000" b="1" dirty="0" err="1" smtClean="0"/>
              <a:t>Вимірювання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регулювання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суб’єктів</a:t>
            </a:r>
            <a:r>
              <a:rPr lang="ru-RU" sz="2000" b="1" dirty="0" smtClean="0"/>
              <a:t> малого </a:t>
            </a:r>
            <a:r>
              <a:rPr lang="ru-RU" sz="2000" b="1" dirty="0" err="1" smtClean="0"/>
              <a:t>підприємництва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мікро</a:t>
            </a:r>
            <a:r>
              <a:rPr lang="ru-RU" sz="2000" b="1" dirty="0" smtClean="0"/>
              <a:t>- та </a:t>
            </a:r>
            <a:r>
              <a:rPr lang="ru-RU" sz="2000" b="1" dirty="0" err="1" smtClean="0"/>
              <a:t>малі</a:t>
            </a:r>
            <a:r>
              <a:rPr lang="ru-RU" sz="2000" b="1" dirty="0" smtClean="0"/>
              <a:t>):</a:t>
            </a:r>
          </a:p>
          <a:p>
            <a:endParaRPr lang="ru-RU" sz="2000" b="1" dirty="0" smtClean="0"/>
          </a:p>
          <a:p>
            <a:pPr>
              <a:lnSpc>
                <a:spcPts val="2800"/>
              </a:lnSpc>
            </a:pP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суб’єктів</a:t>
            </a:r>
            <a:r>
              <a:rPr lang="ru-RU" sz="2000" dirty="0" smtClean="0"/>
              <a:t> малого </a:t>
            </a:r>
            <a:r>
              <a:rPr lang="ru-RU" sz="2000" dirty="0" err="1" smtClean="0"/>
              <a:t>підприємництва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регулювання</a:t>
            </a:r>
            <a:r>
              <a:rPr lang="ru-RU" sz="2000" dirty="0" smtClean="0"/>
              <a:t>: ____________ (</a:t>
            </a:r>
            <a:r>
              <a:rPr lang="ru-RU" sz="2000" dirty="0" err="1" smtClean="0"/>
              <a:t>одиниць</a:t>
            </a:r>
            <a:r>
              <a:rPr lang="ru-RU" sz="2000" dirty="0" smtClean="0"/>
              <a:t>), у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малого </a:t>
            </a:r>
            <a:r>
              <a:rPr lang="ru-RU" sz="2000" dirty="0" err="1" smtClean="0"/>
              <a:t>підприємництва</a:t>
            </a:r>
            <a:r>
              <a:rPr lang="ru-RU" sz="2000" dirty="0" smtClean="0"/>
              <a:t> ____________ (</a:t>
            </a:r>
            <a:r>
              <a:rPr lang="ru-RU" sz="2000" dirty="0" err="1" smtClean="0"/>
              <a:t>одиниць</a:t>
            </a:r>
            <a:r>
              <a:rPr lang="ru-RU" sz="2000" dirty="0" smtClean="0"/>
              <a:t>) та </a:t>
            </a:r>
            <a:r>
              <a:rPr lang="ru-RU" sz="2000" dirty="0" err="1" smtClean="0"/>
              <a:t>мікропідприємництва</a:t>
            </a:r>
            <a:r>
              <a:rPr lang="ru-RU" sz="2000" dirty="0" smtClean="0"/>
              <a:t> ___________ (</a:t>
            </a:r>
            <a:r>
              <a:rPr lang="ru-RU" sz="2000" dirty="0" err="1" smtClean="0"/>
              <a:t>одиниць</a:t>
            </a:r>
            <a:r>
              <a:rPr lang="ru-RU" sz="2000" dirty="0" smtClean="0"/>
              <a:t>);</a:t>
            </a:r>
          </a:p>
          <a:p>
            <a:pPr>
              <a:lnSpc>
                <a:spcPts val="2800"/>
              </a:lnSpc>
            </a:pPr>
            <a:r>
              <a:rPr lang="ru-RU" sz="2000" dirty="0" err="1" smtClean="0"/>
              <a:t>питома</a:t>
            </a:r>
            <a:r>
              <a:rPr lang="ru-RU" sz="2000" dirty="0" smtClean="0"/>
              <a:t> вага </a:t>
            </a:r>
            <a:r>
              <a:rPr lang="ru-RU" sz="2000" dirty="0" err="1" smtClean="0"/>
              <a:t>суб’єктів</a:t>
            </a:r>
            <a:r>
              <a:rPr lang="ru-RU" sz="2000" dirty="0" smtClean="0"/>
              <a:t> малого </a:t>
            </a:r>
            <a:r>
              <a:rPr lang="ru-RU" sz="2000" dirty="0" err="1" smtClean="0"/>
              <a:t>підприємництва</a:t>
            </a:r>
            <a:r>
              <a:rPr lang="ru-RU" sz="2000" dirty="0" smtClean="0"/>
              <a:t> у </a:t>
            </a:r>
            <a:r>
              <a:rPr lang="ru-RU" sz="2000" dirty="0" err="1" smtClean="0"/>
              <a:t>загальній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суб’єктів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господарювання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проблема </a:t>
            </a:r>
            <a:r>
              <a:rPr lang="ru-RU" sz="2000" dirty="0" err="1" smtClean="0"/>
              <a:t>справляє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_________ (</a:t>
            </a:r>
            <a:r>
              <a:rPr lang="ru-RU" sz="2000" dirty="0" err="1" smtClean="0"/>
              <a:t>відсотків</a:t>
            </a:r>
            <a:r>
              <a:rPr lang="ru-RU" sz="2000" dirty="0" smtClean="0"/>
              <a:t>) (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таблиці</a:t>
            </a:r>
            <a:r>
              <a:rPr lang="ru-RU" sz="2000" dirty="0" smtClean="0"/>
              <a:t> “</a:t>
            </a:r>
            <a:r>
              <a:rPr lang="ru-RU" sz="2000" dirty="0" err="1" smtClean="0"/>
              <a:t>Оцінка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на сферу </a:t>
            </a:r>
            <a:r>
              <a:rPr lang="ru-RU" sz="2000" dirty="0" err="1" smtClean="0"/>
              <a:t>інтересів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суб’єктів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господарювання</a:t>
            </a:r>
            <a:r>
              <a:rPr lang="ru-RU" sz="2000" dirty="0" smtClean="0"/>
              <a:t>” </a:t>
            </a:r>
            <a:r>
              <a:rPr lang="ru-RU" sz="2000" dirty="0" err="1" smtClean="0"/>
              <a:t>додатка</a:t>
            </a:r>
            <a:r>
              <a:rPr lang="ru-RU" sz="2000" dirty="0" smtClean="0"/>
              <a:t> 1 до Методики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аналізу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регуляторного акта).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3400" y="2438400"/>
          <a:ext cx="8153400" cy="1188720"/>
        </p:xfrm>
        <a:graphic>
          <a:graphicData uri="http://schemas.openxmlformats.org/drawingml/2006/table">
            <a:tbl>
              <a:tblPr/>
              <a:tblGrid>
                <a:gridCol w="1066465"/>
                <a:gridCol w="2819735"/>
                <a:gridCol w="1863578"/>
                <a:gridCol w="1079510"/>
                <a:gridCol w="1324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Порядковий номер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Найменування оцінки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У перший рік (стартовий рік впровадження регулювання)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Періодичні (за наступний рік)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Витрати за </a:t>
                      </a:r>
                      <a:b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п’ять років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533400" y="16002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7338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ru-RU" dirty="0" err="1" smtClean="0"/>
              <a:t>Оцінка</a:t>
            </a:r>
            <a:r>
              <a:rPr lang="ru-RU" dirty="0" smtClean="0"/>
              <a:t> “</a:t>
            </a:r>
            <a:r>
              <a:rPr lang="ru-RU" dirty="0" err="1" smtClean="0"/>
              <a:t>прямих</a:t>
            </a:r>
            <a:r>
              <a:rPr lang="ru-RU" dirty="0" smtClean="0"/>
              <a:t>”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 малого </a:t>
            </a:r>
            <a:r>
              <a:rPr lang="ru-RU" dirty="0" err="1" smtClean="0"/>
              <a:t>підприємництва</a:t>
            </a:r>
            <a:r>
              <a:rPr lang="ru-RU" dirty="0" smtClean="0"/>
              <a:t> на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pPr marL="342900" indent="-342900">
              <a:buAutoNum type="arabicParenBoth"/>
            </a:pPr>
            <a:endParaRPr lang="ru-RU" dirty="0" smtClean="0"/>
          </a:p>
          <a:p>
            <a:pPr marL="342900" indent="-342900">
              <a:buAutoNum type="arabicParenBoth"/>
            </a:pP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адміністративних</a:t>
            </a:r>
            <a:r>
              <a:rPr lang="ru-RU" dirty="0" smtClean="0"/>
              <a:t> процедур </a:t>
            </a:r>
            <a:r>
              <a:rPr lang="ru-RU" dirty="0" err="1" smtClean="0"/>
              <a:t>суб’єктів</a:t>
            </a:r>
            <a:r>
              <a:rPr lang="ru-RU" dirty="0" smtClean="0"/>
              <a:t> малого </a:t>
            </a:r>
            <a:r>
              <a:rPr lang="ru-RU" dirty="0" err="1" smtClean="0"/>
              <a:t>підприємництва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та </a:t>
            </a:r>
            <a:r>
              <a:rPr lang="ru-RU" dirty="0" err="1" smtClean="0"/>
              <a:t>звітування</a:t>
            </a:r>
            <a:endParaRPr lang="ru-RU" dirty="0" smtClean="0"/>
          </a:p>
          <a:p>
            <a:pPr marL="342900" indent="-342900">
              <a:buAutoNum type="arabicParenBoth"/>
            </a:pPr>
            <a:endParaRPr lang="ru-RU" dirty="0" smtClean="0"/>
          </a:p>
          <a:p>
            <a:pPr marL="342900" indent="-342900">
              <a:buAutoNum type="arabicParenBoth"/>
            </a:pP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 малого </a:t>
            </a:r>
            <a:r>
              <a:rPr lang="ru-RU" dirty="0" err="1" smtClean="0"/>
              <a:t>підприємництва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B0E2FF"/>
      </a:lt1>
      <a:dk2>
        <a:srgbClr val="1B6491"/>
      </a:dk2>
      <a:lt2>
        <a:srgbClr val="B2B2B2"/>
      </a:lt2>
      <a:accent1>
        <a:srgbClr val="1E9EE7"/>
      </a:accent1>
      <a:accent2>
        <a:srgbClr val="3173E9"/>
      </a:accent2>
      <a:accent3>
        <a:srgbClr val="D4EEFF"/>
      </a:accent3>
      <a:accent4>
        <a:srgbClr val="000000"/>
      </a:accent4>
      <a:accent5>
        <a:srgbClr val="ABCCF1"/>
      </a:accent5>
      <a:accent6>
        <a:srgbClr val="2B68D3"/>
      </a:accent6>
      <a:hlink>
        <a:srgbClr val="18699C"/>
      </a:hlink>
      <a:folHlink>
        <a:srgbClr val="144FB8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B0E2FF"/>
        </a:lt1>
        <a:dk2>
          <a:srgbClr val="1B6491"/>
        </a:dk2>
        <a:lt2>
          <a:srgbClr val="B2B2B2"/>
        </a:lt2>
        <a:accent1>
          <a:srgbClr val="1E9EE7"/>
        </a:accent1>
        <a:accent2>
          <a:srgbClr val="3173E9"/>
        </a:accent2>
        <a:accent3>
          <a:srgbClr val="D4EEFF"/>
        </a:accent3>
        <a:accent4>
          <a:srgbClr val="000000"/>
        </a:accent4>
        <a:accent5>
          <a:srgbClr val="ABCCF1"/>
        </a:accent5>
        <a:accent6>
          <a:srgbClr val="2B68D3"/>
        </a:accent6>
        <a:hlink>
          <a:srgbClr val="18699C"/>
        </a:hlink>
        <a:folHlink>
          <a:srgbClr val="144F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B0E2FF"/>
        </a:lt1>
        <a:dk2>
          <a:srgbClr val="1B6491"/>
        </a:dk2>
        <a:lt2>
          <a:srgbClr val="B2B2B2"/>
        </a:lt2>
        <a:accent1>
          <a:srgbClr val="0DA543"/>
        </a:accent1>
        <a:accent2>
          <a:srgbClr val="2E54B7"/>
        </a:accent2>
        <a:accent3>
          <a:srgbClr val="D4EEFF"/>
        </a:accent3>
        <a:accent4>
          <a:srgbClr val="000000"/>
        </a:accent4>
        <a:accent5>
          <a:srgbClr val="AACFB0"/>
        </a:accent5>
        <a:accent6>
          <a:srgbClr val="294BA6"/>
        </a:accent6>
        <a:hlink>
          <a:srgbClr val="636A16"/>
        </a:hlink>
        <a:folHlink>
          <a:srgbClr val="0061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B0E2FF"/>
        </a:lt1>
        <a:dk2>
          <a:srgbClr val="1B6491"/>
        </a:dk2>
        <a:lt2>
          <a:srgbClr val="B2B2B2"/>
        </a:lt2>
        <a:accent1>
          <a:srgbClr val="B37500"/>
        </a:accent1>
        <a:accent2>
          <a:srgbClr val="0071B3"/>
        </a:accent2>
        <a:accent3>
          <a:srgbClr val="D4EEFF"/>
        </a:accent3>
        <a:accent4>
          <a:srgbClr val="000000"/>
        </a:accent4>
        <a:accent5>
          <a:srgbClr val="D6BDAA"/>
        </a:accent5>
        <a:accent6>
          <a:srgbClr val="0066A2"/>
        </a:accent6>
        <a:hlink>
          <a:srgbClr val="806E00"/>
        </a:hlink>
        <a:folHlink>
          <a:srgbClr val="9034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B0E2FF"/>
        </a:lt1>
        <a:dk2>
          <a:srgbClr val="1B6491"/>
        </a:dk2>
        <a:lt2>
          <a:srgbClr val="B2B2B2"/>
        </a:lt2>
        <a:accent1>
          <a:srgbClr val="929900"/>
        </a:accent1>
        <a:accent2>
          <a:srgbClr val="B35D19"/>
        </a:accent2>
        <a:accent3>
          <a:srgbClr val="D4EEFF"/>
        </a:accent3>
        <a:accent4>
          <a:srgbClr val="000000"/>
        </a:accent4>
        <a:accent5>
          <a:srgbClr val="C7CAAA"/>
        </a:accent5>
        <a:accent6>
          <a:srgbClr val="A25316"/>
        </a:accent6>
        <a:hlink>
          <a:srgbClr val="005180"/>
        </a:hlink>
        <a:folHlink>
          <a:srgbClr val="6E30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1B6491"/>
        </a:dk2>
        <a:lt2>
          <a:srgbClr val="B2B2B2"/>
        </a:lt2>
        <a:accent1>
          <a:srgbClr val="1E9EE7"/>
        </a:accent1>
        <a:accent2>
          <a:srgbClr val="3173E9"/>
        </a:accent2>
        <a:accent3>
          <a:srgbClr val="FFFFFF"/>
        </a:accent3>
        <a:accent4>
          <a:srgbClr val="000000"/>
        </a:accent4>
        <a:accent5>
          <a:srgbClr val="ABCCF1"/>
        </a:accent5>
        <a:accent6>
          <a:srgbClr val="2B68D3"/>
        </a:accent6>
        <a:hlink>
          <a:srgbClr val="18699C"/>
        </a:hlink>
        <a:folHlink>
          <a:srgbClr val="144F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1B6491"/>
        </a:dk2>
        <a:lt2>
          <a:srgbClr val="B2B2B2"/>
        </a:lt2>
        <a:accent1>
          <a:srgbClr val="0DA543"/>
        </a:accent1>
        <a:accent2>
          <a:srgbClr val="2E54B7"/>
        </a:accent2>
        <a:accent3>
          <a:srgbClr val="FFFFFF"/>
        </a:accent3>
        <a:accent4>
          <a:srgbClr val="000000"/>
        </a:accent4>
        <a:accent5>
          <a:srgbClr val="AACFB0"/>
        </a:accent5>
        <a:accent6>
          <a:srgbClr val="294BA6"/>
        </a:accent6>
        <a:hlink>
          <a:srgbClr val="636A16"/>
        </a:hlink>
        <a:folHlink>
          <a:srgbClr val="0061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1B6491"/>
        </a:dk2>
        <a:lt2>
          <a:srgbClr val="B2B2B2"/>
        </a:lt2>
        <a:accent1>
          <a:srgbClr val="B37500"/>
        </a:accent1>
        <a:accent2>
          <a:srgbClr val="0071B3"/>
        </a:accent2>
        <a:accent3>
          <a:srgbClr val="FFFFFF"/>
        </a:accent3>
        <a:accent4>
          <a:srgbClr val="000000"/>
        </a:accent4>
        <a:accent5>
          <a:srgbClr val="D6BDAA"/>
        </a:accent5>
        <a:accent6>
          <a:srgbClr val="0066A2"/>
        </a:accent6>
        <a:hlink>
          <a:srgbClr val="806E00"/>
        </a:hlink>
        <a:folHlink>
          <a:srgbClr val="9034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1B6491"/>
        </a:dk2>
        <a:lt2>
          <a:srgbClr val="B2B2B2"/>
        </a:lt2>
        <a:accent1>
          <a:srgbClr val="929900"/>
        </a:accent1>
        <a:accent2>
          <a:srgbClr val="B35D19"/>
        </a:accent2>
        <a:accent3>
          <a:srgbClr val="FFFFFF"/>
        </a:accent3>
        <a:accent4>
          <a:srgbClr val="000000"/>
        </a:accent4>
        <a:accent5>
          <a:srgbClr val="C7CAAA"/>
        </a:accent5>
        <a:accent6>
          <a:srgbClr val="A25316"/>
        </a:accent6>
        <a:hlink>
          <a:srgbClr val="005180"/>
        </a:hlink>
        <a:folHlink>
          <a:srgbClr val="6E30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D3D3D3"/>
      </a:lt1>
      <a:dk2>
        <a:srgbClr val="474747"/>
      </a:dk2>
      <a:lt2>
        <a:srgbClr val="B2B2B2"/>
      </a:lt2>
      <a:accent1>
        <a:srgbClr val="007C96"/>
      </a:accent1>
      <a:accent2>
        <a:srgbClr val="2365A9"/>
      </a:accent2>
      <a:accent3>
        <a:srgbClr val="E6E6E6"/>
      </a:accent3>
      <a:accent4>
        <a:srgbClr val="000000"/>
      </a:accent4>
      <a:accent5>
        <a:srgbClr val="AABFC9"/>
      </a:accent5>
      <a:accent6>
        <a:srgbClr val="1F5B99"/>
      </a:accent6>
      <a:hlink>
        <a:srgbClr val="3F6B74"/>
      </a:hlink>
      <a:folHlink>
        <a:srgbClr val="1E599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D3D3D3"/>
        </a:lt1>
        <a:dk2>
          <a:srgbClr val="474747"/>
        </a:dk2>
        <a:lt2>
          <a:srgbClr val="B2B2B2"/>
        </a:lt2>
        <a:accent1>
          <a:srgbClr val="007C96"/>
        </a:accent1>
        <a:accent2>
          <a:srgbClr val="2365A9"/>
        </a:accent2>
        <a:accent3>
          <a:srgbClr val="E6E6E6"/>
        </a:accent3>
        <a:accent4>
          <a:srgbClr val="000000"/>
        </a:accent4>
        <a:accent5>
          <a:srgbClr val="AABFC9"/>
        </a:accent5>
        <a:accent6>
          <a:srgbClr val="1F5B99"/>
        </a:accent6>
        <a:hlink>
          <a:srgbClr val="3F6B74"/>
        </a:hlink>
        <a:folHlink>
          <a:srgbClr val="1E59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D3D3D3"/>
        </a:lt1>
        <a:dk2>
          <a:srgbClr val="474747"/>
        </a:dk2>
        <a:lt2>
          <a:srgbClr val="B2B2B2"/>
        </a:lt2>
        <a:accent1>
          <a:srgbClr val="297C96"/>
        </a:accent1>
        <a:accent2>
          <a:srgbClr val="648449"/>
        </a:accent2>
        <a:accent3>
          <a:srgbClr val="E6E6E6"/>
        </a:accent3>
        <a:accent4>
          <a:srgbClr val="000000"/>
        </a:accent4>
        <a:accent5>
          <a:srgbClr val="ACBFC9"/>
        </a:accent5>
        <a:accent6>
          <a:srgbClr val="5A7741"/>
        </a:accent6>
        <a:hlink>
          <a:srgbClr val="3B6DB2"/>
        </a:hlink>
        <a:folHlink>
          <a:srgbClr val="5251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3D3D3"/>
        </a:lt1>
        <a:dk2>
          <a:srgbClr val="474747"/>
        </a:dk2>
        <a:lt2>
          <a:srgbClr val="B2B2B2"/>
        </a:lt2>
        <a:accent1>
          <a:srgbClr val="898937"/>
        </a:accent1>
        <a:accent2>
          <a:srgbClr val="297C96"/>
        </a:accent2>
        <a:accent3>
          <a:srgbClr val="E6E6E6"/>
        </a:accent3>
        <a:accent4>
          <a:srgbClr val="000000"/>
        </a:accent4>
        <a:accent5>
          <a:srgbClr val="C4C4AE"/>
        </a:accent5>
        <a:accent6>
          <a:srgbClr val="247087"/>
        </a:accent6>
        <a:hlink>
          <a:srgbClr val="896736"/>
        </a:hlink>
        <a:folHlink>
          <a:srgbClr val="7C43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3D3D3"/>
        </a:lt1>
        <a:dk2>
          <a:srgbClr val="474747"/>
        </a:dk2>
        <a:lt2>
          <a:srgbClr val="B2B2B2"/>
        </a:lt2>
        <a:accent1>
          <a:srgbClr val="9B5E3E"/>
        </a:accent1>
        <a:accent2>
          <a:srgbClr val="848422"/>
        </a:accent2>
        <a:accent3>
          <a:srgbClr val="E6E6E6"/>
        </a:accent3>
        <a:accent4>
          <a:srgbClr val="000000"/>
        </a:accent4>
        <a:accent5>
          <a:srgbClr val="CBB6AF"/>
        </a:accent5>
        <a:accent6>
          <a:srgbClr val="77771E"/>
        </a:accent6>
        <a:hlink>
          <a:srgbClr val="297C96"/>
        </a:hlink>
        <a:folHlink>
          <a:srgbClr val="6342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474747"/>
        </a:dk2>
        <a:lt2>
          <a:srgbClr val="B2B2B2"/>
        </a:lt2>
        <a:accent1>
          <a:srgbClr val="007C96"/>
        </a:accent1>
        <a:accent2>
          <a:srgbClr val="2365A9"/>
        </a:accent2>
        <a:accent3>
          <a:srgbClr val="FFFFFF"/>
        </a:accent3>
        <a:accent4>
          <a:srgbClr val="000000"/>
        </a:accent4>
        <a:accent5>
          <a:srgbClr val="AABFC9"/>
        </a:accent5>
        <a:accent6>
          <a:srgbClr val="1F5B99"/>
        </a:accent6>
        <a:hlink>
          <a:srgbClr val="3F6B74"/>
        </a:hlink>
        <a:folHlink>
          <a:srgbClr val="1E59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474747"/>
        </a:dk2>
        <a:lt2>
          <a:srgbClr val="B2B2B2"/>
        </a:lt2>
        <a:accent1>
          <a:srgbClr val="297C96"/>
        </a:accent1>
        <a:accent2>
          <a:srgbClr val="648449"/>
        </a:accent2>
        <a:accent3>
          <a:srgbClr val="FFFFFF"/>
        </a:accent3>
        <a:accent4>
          <a:srgbClr val="000000"/>
        </a:accent4>
        <a:accent5>
          <a:srgbClr val="ACBFC9"/>
        </a:accent5>
        <a:accent6>
          <a:srgbClr val="5A7741"/>
        </a:accent6>
        <a:hlink>
          <a:srgbClr val="3B6DB2"/>
        </a:hlink>
        <a:folHlink>
          <a:srgbClr val="5251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474747"/>
        </a:dk2>
        <a:lt2>
          <a:srgbClr val="B2B2B2"/>
        </a:lt2>
        <a:accent1>
          <a:srgbClr val="898937"/>
        </a:accent1>
        <a:accent2>
          <a:srgbClr val="297C96"/>
        </a:accent2>
        <a:accent3>
          <a:srgbClr val="FFFFFF"/>
        </a:accent3>
        <a:accent4>
          <a:srgbClr val="000000"/>
        </a:accent4>
        <a:accent5>
          <a:srgbClr val="C4C4AE"/>
        </a:accent5>
        <a:accent6>
          <a:srgbClr val="247087"/>
        </a:accent6>
        <a:hlink>
          <a:srgbClr val="896736"/>
        </a:hlink>
        <a:folHlink>
          <a:srgbClr val="7C43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474747"/>
        </a:dk2>
        <a:lt2>
          <a:srgbClr val="B2B2B2"/>
        </a:lt2>
        <a:accent1>
          <a:srgbClr val="9B5E3E"/>
        </a:accent1>
        <a:accent2>
          <a:srgbClr val="848422"/>
        </a:accent2>
        <a:accent3>
          <a:srgbClr val="FFFFFF"/>
        </a:accent3>
        <a:accent4>
          <a:srgbClr val="000000"/>
        </a:accent4>
        <a:accent5>
          <a:srgbClr val="CBB6AF"/>
        </a:accent5>
        <a:accent6>
          <a:srgbClr val="77771E"/>
        </a:accent6>
        <a:hlink>
          <a:srgbClr val="297C96"/>
        </a:hlink>
        <a:folHlink>
          <a:srgbClr val="6342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01017510">
  <a:themeElements>
    <a:clrScheme name="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01136799">
  <a:themeElements>
    <a:clrScheme name="01136799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0113679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36799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36799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36799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 (1)</Template>
  <TotalTime>1366</TotalTime>
  <Words>3229</Words>
  <Application>Microsoft Office PowerPoint</Application>
  <PresentationFormat>Экран (4:3)</PresentationFormat>
  <Paragraphs>375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2_Default Design</vt:lpstr>
      <vt:lpstr>1_Default Design</vt:lpstr>
      <vt:lpstr>01017510</vt:lpstr>
      <vt:lpstr>Stack of books design template</vt:lpstr>
      <vt:lpstr>01136799</vt:lpstr>
      <vt:lpstr>М-ТЕСТ  В РЕГУЛЯТОРНІЙ ПОЛІТИЦІ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HM-LP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DL-HM</dc:creator>
  <cp:lastModifiedBy>1</cp:lastModifiedBy>
  <cp:revision>125</cp:revision>
  <dcterms:created xsi:type="dcterms:W3CDTF">2015-06-03T10:12:56Z</dcterms:created>
  <dcterms:modified xsi:type="dcterms:W3CDTF">2016-03-09T16:41:36Z</dcterms:modified>
</cp:coreProperties>
</file>