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  <p:sldMasterId id="2147483850" r:id="rId3"/>
    <p:sldMasterId id="2147484291" r:id="rId4"/>
    <p:sldMasterId id="2147484303" r:id="rId5"/>
    <p:sldMasterId id="2147484309" r:id="rId6"/>
  </p:sldMasterIdLst>
  <p:sldIdLst>
    <p:sldId id="256" r:id="rId7"/>
    <p:sldId id="284" r:id="rId8"/>
    <p:sldId id="289" r:id="rId9"/>
    <p:sldId id="317" r:id="rId10"/>
    <p:sldId id="341" r:id="rId11"/>
    <p:sldId id="307" r:id="rId12"/>
    <p:sldId id="310" r:id="rId13"/>
    <p:sldId id="319" r:id="rId14"/>
    <p:sldId id="339" r:id="rId15"/>
    <p:sldId id="340" r:id="rId16"/>
    <p:sldId id="335" r:id="rId17"/>
    <p:sldId id="336" r:id="rId18"/>
    <p:sldId id="337" r:id="rId19"/>
    <p:sldId id="342" r:id="rId20"/>
    <p:sldId id="343" r:id="rId21"/>
    <p:sldId id="323" r:id="rId22"/>
    <p:sldId id="344" r:id="rId23"/>
    <p:sldId id="345" r:id="rId24"/>
    <p:sldId id="346" r:id="rId25"/>
    <p:sldId id="347" r:id="rId26"/>
    <p:sldId id="348" r:id="rId27"/>
    <p:sldId id="338" r:id="rId28"/>
    <p:sldId id="321" r:id="rId29"/>
    <p:sldId id="320" r:id="rId30"/>
    <p:sldId id="318" r:id="rId31"/>
    <p:sldId id="285" r:id="rId3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59" autoAdjust="0"/>
    <p:restoredTop sz="94660"/>
  </p:normalViewPr>
  <p:slideViewPr>
    <p:cSldViewPr>
      <p:cViewPr varScale="1">
        <p:scale>
          <a:sx n="106" d="100"/>
          <a:sy n="106" d="100"/>
        </p:scale>
        <p:origin x="1014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5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5" Type="http://schemas.openxmlformats.org/officeDocument/2006/relationships/slideMaster" Target="slideMasters/slideMaster4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8952E5-6135-463D-9D82-279A44338743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D50B21-31E4-4199-BF61-D031C74B9675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D45445-5CD2-4D10-AD20-A4BF60AF19F0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4242E374-DDF4-4FD3-B54D-D72230C7E64F}" type="datetimeFigureOut">
              <a:rPr lang="ru-RU"/>
              <a:pPr>
                <a:defRPr/>
              </a:pPr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9D3C6-F6F3-4708-8CD1-519E322836D2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EE5E8417-4204-4083-9C04-B7B71C2DEBF9}" type="datetimeFigureOut">
              <a:rPr lang="ru-RU"/>
              <a:pPr>
                <a:defRPr/>
              </a:pPr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BA7B83-9E48-44D6-A80C-FEB4A8B0A4B4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E0FF052-2201-4E9E-9B3A-85262C23DD48}" type="datetimeFigureOut">
              <a:rPr lang="ru-RU"/>
              <a:pPr>
                <a:defRPr/>
              </a:pPr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6B22C-9784-48F5-823A-16ACBEA0FEB3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11F614AC-F9E0-4BDB-8828-F575C6BF2121}" type="datetimeFigureOut">
              <a:rPr lang="ru-RU"/>
              <a:pPr>
                <a:defRPr/>
              </a:pPr>
              <a:t>23.10.2019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A244DB-18B8-4338-9F2B-F8E75AB1589F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76C31CD6-A7DB-4244-8064-3E5401A957A3}" type="datetimeFigureOut">
              <a:rPr lang="ru-RU"/>
              <a:pPr>
                <a:defRPr/>
              </a:pPr>
              <a:t>23.10.2019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EBA5BB-9865-4B12-A070-CFB3BF2CC426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E3D87EF8-9D60-4D73-AE5F-578A1999888A}" type="datetimeFigureOut">
              <a:rPr lang="ru-RU"/>
              <a:pPr>
                <a:defRPr/>
              </a:pPr>
              <a:t>23.10.2019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B4775E-F21B-4AAA-ABCF-BCAFFABE5A3F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9360B06C-EDBF-49F1-ACF2-4E83D3E5FD1C}" type="datetimeFigureOut">
              <a:rPr lang="ru-RU"/>
              <a:pPr>
                <a:defRPr/>
              </a:pPr>
              <a:t>23.10.2019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24A56B-A22A-469E-850F-4638E0032998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26A0D733-80B2-4E60-B36B-D49717C72578}" type="datetimeFigureOut">
              <a:rPr lang="ru-RU"/>
              <a:pPr>
                <a:defRPr/>
              </a:pPr>
              <a:t>23.10.2019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27E935-3189-4041-A718-75BD554DD53E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4B1F7A-7448-4977-A993-2F3DBD19DBD6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C44AC82-CACC-47D1-9FDB-B0C511E25596}" type="datetimeFigureOut">
              <a:rPr lang="ru-RU"/>
              <a:pPr>
                <a:defRPr/>
              </a:pPr>
              <a:t>23.10.2019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073DBF-BDC0-409F-AB53-BEBCB06C907C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9268092-E0C3-414F-B5B8-6DF6CCD67D47}" type="datetimeFigureOut">
              <a:rPr lang="ru-RU"/>
              <a:pPr>
                <a:defRPr/>
              </a:pPr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6DAA45-F478-4602-B63E-42E6D6D0C30F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87A76D7D-96F1-4CBF-83CB-A59AA6F5C643}" type="datetimeFigureOut">
              <a:rPr lang="ru-RU"/>
              <a:pPr>
                <a:defRPr/>
              </a:pPr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4CCC8C-69FE-4AA5-8127-7A46D00892C7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51C14C1-6E19-42F5-91FD-2D15F9C39341}" type="slidenum">
              <a:rPr kumimoji="0" lang="ru-RU" altLang="uk-UA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7634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9A7BD4C-88F9-4637-9B6F-8943CF25A5B0}" type="slidenum">
              <a:rPr kumimoji="0" lang="ru-RU" altLang="uk-UA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17407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1DAB2F-9E1E-4C2E-92DF-F0855D000558}" type="slidenum">
              <a:rPr kumimoji="0" lang="ru-RU" altLang="uk-UA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5053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BA0A8F7-4307-40EB-8FB0-4E5ACD9E08FF}" type="slidenum">
              <a:rPr kumimoji="0" lang="ru-RU" altLang="uk-UA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8537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CB8877A-E320-421E-872E-264CEA9894DB}" type="slidenum">
              <a:rPr kumimoji="0" lang="ru-RU" altLang="uk-UA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1200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DA48174-63A0-4542-ABDD-4806214E40C0}" type="slidenum">
              <a:rPr kumimoji="0" lang="ru-RU" altLang="uk-UA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4402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E29006-4187-42E2-8A4C-64D8524F8149}" type="slidenum">
              <a:rPr kumimoji="0" lang="ru-RU" altLang="uk-UA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382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2CDCB9-855A-40DE-AACB-9745FE96126C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17F936-FE01-4817-8F28-779A82DC2F57}" type="slidenum">
              <a:rPr kumimoji="0" lang="ru-RU" altLang="uk-UA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055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485F90-7C39-4DA2-93FB-D4FB38B7FF97}" type="slidenum">
              <a:rPr kumimoji="0" lang="ru-RU" altLang="uk-UA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293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397008-BBEC-4CD7-BEC5-DC363E8DFFD6}" type="slidenum">
              <a:rPr kumimoji="0" lang="ru-RU" altLang="uk-UA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9210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A4D8D8F-545A-4854-9B99-E8182183F511}" type="slidenum">
              <a:rPr kumimoji="0" lang="ru-RU" altLang="uk-UA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9244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sz="135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t>10/23/2019</a:t>
            </a:fld>
            <a:endParaRPr lang="en-US" sz="135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5865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55909" y="314071"/>
            <a:ext cx="6032182" cy="276999"/>
          </a:xfrm>
        </p:spPr>
        <p:txBody>
          <a:bodyPr lIns="0" tIns="0" rIns="0" bIns="0"/>
          <a:lstStyle>
            <a:lvl1pPr>
              <a:defRPr sz="1800" b="0" i="0">
                <a:solidFill>
                  <a:srgbClr val="778799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4924" y="1402207"/>
            <a:ext cx="7474744" cy="369332"/>
          </a:xfrm>
        </p:spPr>
        <p:txBody>
          <a:bodyPr lIns="0" tIns="0" rIns="0" bIns="0"/>
          <a:lstStyle>
            <a:lvl1pPr>
              <a:defRPr sz="2400" b="0" i="0">
                <a:solidFill>
                  <a:srgbClr val="00040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sz="135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t>10/23/2019</a:t>
            </a:fld>
            <a:endParaRPr lang="en-US" sz="135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40175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55909" y="314071"/>
            <a:ext cx="6032182" cy="276999"/>
          </a:xfrm>
        </p:spPr>
        <p:txBody>
          <a:bodyPr lIns="0" tIns="0" rIns="0" bIns="0"/>
          <a:lstStyle>
            <a:lvl1pPr>
              <a:defRPr sz="1800" b="0" i="0">
                <a:solidFill>
                  <a:srgbClr val="778799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49733" y="2269312"/>
            <a:ext cx="3825716" cy="25391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50" b="0" i="0">
                <a:solidFill>
                  <a:srgbClr val="00040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699635" y="2380614"/>
            <a:ext cx="3975259" cy="3000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50" b="0" i="0">
                <a:solidFill>
                  <a:srgbClr val="00040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sz="135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t>10/23/2019</a:t>
            </a:fld>
            <a:endParaRPr lang="en-US" sz="135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0712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55909" y="314071"/>
            <a:ext cx="6032182" cy="276999"/>
          </a:xfrm>
        </p:spPr>
        <p:txBody>
          <a:bodyPr lIns="0" tIns="0" rIns="0" bIns="0"/>
          <a:lstStyle>
            <a:lvl1pPr>
              <a:defRPr sz="1800" b="0" i="0">
                <a:solidFill>
                  <a:srgbClr val="778799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sz="135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t>10/23/2019</a:t>
            </a:fld>
            <a:endParaRPr lang="en-US" sz="135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43336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sz="135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t>10/23/2019</a:t>
            </a:fld>
            <a:endParaRPr lang="en-US" sz="135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339646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98B62C-0852-41CC-9C82-C811E343DC6B}" type="slidenum">
              <a:rPr kumimoji="0" lang="ru-RU" altLang="uk-U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47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5B5008-2E3B-42E6-9458-686B0C09A2C5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F7F7046-0881-443B-BE91-3D99E6F07640}" type="slidenum">
              <a:rPr kumimoji="0" lang="ru-RU" altLang="uk-U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1147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271C79E-72BE-4253-9D11-45F3BF599665}" type="slidenum">
              <a:rPr kumimoji="0" lang="ru-RU" altLang="uk-U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217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BA0683-D65E-47F3-8E27-AD64CDBBFB2D}" type="slidenum">
              <a:rPr kumimoji="0" lang="ru-RU" altLang="uk-U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33161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2BBF43D-421F-4785-AB66-4DFC155EE735}" type="slidenum">
              <a:rPr kumimoji="0" lang="ru-RU" altLang="uk-U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9375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609AC07-A4D5-4CE4-AEE5-613E0E566E1D}" type="slidenum">
              <a:rPr kumimoji="0" lang="ru-RU" altLang="uk-U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84282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031DF76-E4CB-40C5-8B38-38C473330A0C}" type="slidenum">
              <a:rPr kumimoji="0" lang="ru-RU" altLang="uk-U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3008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2B62F62-AA42-4879-8933-943A327804C3}" type="slidenum">
              <a:rPr kumimoji="0" lang="ru-RU" altLang="uk-U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8715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291D2-A49D-41B3-A262-2AE6225047BA}" type="slidenum">
              <a:rPr kumimoji="0" lang="ru-RU" altLang="uk-U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72541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EB7336-32CC-45C1-94D2-DF1E8793A01D}" type="slidenum">
              <a:rPr kumimoji="0" lang="ru-RU" altLang="uk-U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1114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/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Rectangle 5">
            <a:extLst/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6">
            <a:extLst/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201FC8B-9CA9-4BCB-B039-D1C81545AE61}" type="slidenum">
              <a:rPr kumimoji="0" lang="ru-RU" altLang="uk-U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922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F9BDB2-62F4-47C5-BF8D-39F66E0A2D51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4CA687-D94F-4BAB-9DFE-0100CE688D6E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E8429C-BB2A-40AB-B399-7F64258C4397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04BBF8-3460-44A6-BEA0-D0F7BF1F3352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719BDD-7350-4187-A3C6-74CB11E68EEB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06FF9176-A8E8-4E9D-BEDA-A2CF980C7B24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  <p:sldLayoutId id="2147484204" r:id="rId5"/>
    <p:sldLayoutId id="2147484205" r:id="rId6"/>
    <p:sldLayoutId id="2147484206" r:id="rId7"/>
    <p:sldLayoutId id="2147484207" r:id="rId8"/>
    <p:sldLayoutId id="2147484208" r:id="rId9"/>
    <p:sldLayoutId id="2147484209" r:id="rId10"/>
    <p:sldLayoutId id="214748421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  <a:endParaRPr lang="uk-UA" altLang="uk-UA" smtClean="0"/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  <a:endParaRPr lang="uk-UA" alt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7EAA35F7-DCD2-4179-B165-B7653BC9F3CA}" type="slidenum">
              <a:rPr lang="ru-RU" altLang="uk-UA"/>
              <a:pPr/>
              <a:t>‹#›</a:t>
            </a:fld>
            <a:endParaRPr lang="ru-RU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4" r:id="rId1"/>
    <p:sldLayoutId id="2147484245" r:id="rId2"/>
    <p:sldLayoutId id="2147484246" r:id="rId3"/>
    <p:sldLayoutId id="2147484247" r:id="rId4"/>
    <p:sldLayoutId id="2147484248" r:id="rId5"/>
    <p:sldLayoutId id="2147484249" r:id="rId6"/>
    <p:sldLayoutId id="2147484250" r:id="rId7"/>
    <p:sldLayoutId id="2147484251" r:id="rId8"/>
    <p:sldLayoutId id="2147484252" r:id="rId9"/>
    <p:sldLayoutId id="2147484253" r:id="rId10"/>
    <p:sldLayoutId id="214748425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  <p:sp>
        <p:nvSpPr>
          <p:cNvPr id="1028" name="Rectangle 4">
            <a:extLst/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" name="Rectangle 5">
            <a:extLst/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6">
            <a:extLst/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6C2D10-4FC4-4177-8CD8-465F4FC9E5F0}" type="slidenum">
              <a:rPr kumimoji="0" lang="ru-RU" altLang="uk-UA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902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2" r:id="rId1"/>
    <p:sldLayoutId id="2147484293" r:id="rId2"/>
    <p:sldLayoutId id="2147484294" r:id="rId3"/>
    <p:sldLayoutId id="2147484295" r:id="rId4"/>
    <p:sldLayoutId id="2147484296" r:id="rId5"/>
    <p:sldLayoutId id="2147484297" r:id="rId6"/>
    <p:sldLayoutId id="2147484298" r:id="rId7"/>
    <p:sldLayoutId id="2147484299" r:id="rId8"/>
    <p:sldLayoutId id="2147484300" r:id="rId9"/>
    <p:sldLayoutId id="2147484301" r:id="rId10"/>
    <p:sldLayoutId id="214748430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23368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353188" y="425196"/>
            <a:ext cx="1043558" cy="41452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35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55909" y="314071"/>
            <a:ext cx="6032182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778799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34924" y="1402207"/>
            <a:ext cx="7474744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00040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1"/>
            <a:ext cx="2926080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 sz="135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1"/>
            <a:ext cx="2103120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z="135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t>10/23/2019</a:t>
            </a:fld>
            <a:endParaRPr lang="en-US" sz="135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1"/>
            <a:ext cx="2103120" cy="2077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z="1350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sz="1350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2096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4" r:id="rId1"/>
    <p:sldLayoutId id="2147484305" r:id="rId2"/>
    <p:sldLayoutId id="2147484306" r:id="rId3"/>
    <p:sldLayoutId id="2147484307" r:id="rId4"/>
    <p:sldLayoutId id="2147484308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  <p:sp>
        <p:nvSpPr>
          <p:cNvPr id="1028" name="Rectangle 4">
            <a:extLst/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9" name="Rectangle 5">
            <a:extLst/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6">
            <a:extLst/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08C132-EDA8-4AF5-83C2-ACEF34FA521D}" type="slidenum">
              <a:rPr kumimoji="0" lang="ru-RU" altLang="uk-UA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uk-UA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928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0" r:id="rId1"/>
    <p:sldLayoutId id="2147484311" r:id="rId2"/>
    <p:sldLayoutId id="2147484312" r:id="rId3"/>
    <p:sldLayoutId id="2147484313" r:id="rId4"/>
    <p:sldLayoutId id="2147484314" r:id="rId5"/>
    <p:sldLayoutId id="2147484315" r:id="rId6"/>
    <p:sldLayoutId id="2147484316" r:id="rId7"/>
    <p:sldLayoutId id="2147484317" r:id="rId8"/>
    <p:sldLayoutId id="2147484318" r:id="rId9"/>
    <p:sldLayoutId id="2147484319" r:id="rId10"/>
    <p:sldLayoutId id="214748432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ucf.in.ua/" TargetMode="Externa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energoefektivnaukraina.org.ua/" TargetMode="External"/><Relationship Id="rId2" Type="http://schemas.openxmlformats.org/officeDocument/2006/relationships/hyperlink" Target="http://saee.gov.ua/uk/content/finland-ukraine-trust-fund" TargetMode="External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easc-bw.com/products/aktualni-granti-dlya-energoefektivnosti-ta-energozberezhennya/?fbclid=IwAR0z7ycKNc_dDNhKwjckpdHXCpP8YnhurmSJiyxBTco8qQPgjiPF6LeulAI?utm_source=copy&amp;utm_medium=paste&amp;utm_campaign=copypaste&amp;utm_content=https://www.ceasc-bw.com/products/aktualni-granti-dlya-energoefektivnosti-ta-energozberezhennya/?fbclid%3DIwAR0z7ycKNc_dDNhKwjckpdHXCpP8YnhurmSJiyxBTco8qQPgjiPF6LeulAI" TargetMode="External"/><Relationship Id="rId2" Type="http://schemas.openxmlformats.org/officeDocument/2006/relationships/hyperlink" Target="http://www.nefco.org/" TargetMode="External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gpinfo.org.ua/" TargetMode="External"/><Relationship Id="rId2" Type="http://schemas.openxmlformats.org/officeDocument/2006/relationships/hyperlink" Target="http://www.ua.emb-japan.go.jp/ukr/ukraine_ua_oda_index.html" TargetMode="External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sgp.undp.org/" TargetMode="External"/><Relationship Id="rId1" Type="http://schemas.openxmlformats.org/officeDocument/2006/relationships/slideLayout" Target="../slideLayouts/slideLayout4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gef.org/gef/project_types." TargetMode="External"/><Relationship Id="rId2" Type="http://schemas.openxmlformats.org/officeDocument/2006/relationships/hyperlink" Target="http://www.sgp.undp.org/" TargetMode="External"/><Relationship Id="rId1" Type="http://schemas.openxmlformats.org/officeDocument/2006/relationships/slideLayout" Target="../slideLayouts/slideLayout4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atebuy.state.gov/fa/Pages/SAMInfo.aspx?fbclid=IwAR1T8zWfB8upTqgjDJh9FvSf22JJIjVDp8azaG0IwA5BN_Lu9XwiUrfKJbM" TargetMode="External"/><Relationship Id="rId2" Type="http://schemas.openxmlformats.org/officeDocument/2006/relationships/hyperlink" Target="https://l.facebook.com/l.php?u=http://fedgov.dnb.com/webform?fbclid%3DIwAR0leQZcKXlHriRyMCDJUdjqSaUK0Uo3DXRvmZSh3laoj4DN7sR1ctamZ-Q&amp;h=AT20r39z8ExnZTNPRfNEKBY7YkDmqj8J6KJHI_3Qv9gWAHJsg9beAclIhKNIUoerjbBH9YT-DSElKTv-OdYRuWmRj1CjR4DwPMJGMN8j_nNTCDRkjrPjNJXSDC0ddvcj7vCKBeTWgRFbq2RnU3cF" TargetMode="External"/><Relationship Id="rId1" Type="http://schemas.openxmlformats.org/officeDocument/2006/relationships/slideLayout" Target="../slideLayouts/slideLayout17.xml"/><Relationship Id="rId5" Type="http://schemas.openxmlformats.org/officeDocument/2006/relationships/hyperlink" Target="https://www.prostir.ua/?grants=prohrama-usaid-konkurentospromozhna-ekonomika-ukrajiny-hranty-dlya-pidtrymky-uchasti-u-torhovelnyh-zahodah&amp;fbclid=IwAR0KsmfXW05REvvhsUNobbs3Kav6SzUlLrYTbz-tPLa1vdHvu4jU47g3-lw" TargetMode="External"/><Relationship Id="rId4" Type="http://schemas.openxmlformats.org/officeDocument/2006/relationships/hyperlink" Target="https://l.facebook.com/l.php?u=https://drive.google.com/drive/folders/1mZnaZBaFC5MulUfZ90wBURQsluEjyMPU?usp%3Dsharing.%26fbclid%3DIwAR2NZub-_JAiJD5WRIxsLD2YC1RFpi0dZb3h8srkjU9EgkF7S1__qOYPzdg&amp;h=AT2KOHku2Il0Je0TCOQyvztct6tFdkDwnQC9aSJlv_FarKGsaDhV-X8bA9qU8_Z0RneKsXl52_0tywNwzrI9r_muSKthHaNpK0nquWjPPjNTe0hYC7vrwm_f3BVqmjToFpNMHL9036ER_te3g73w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l.facebook.com/l.php?u=https://euprostir.org.ua/courses/143909?fbclid%3DIwAR3dd475NSOAA-fHFjY0rCDu3jok5hEPxGSDn26oqVuuPq2cKq654BY4XCA&amp;h=AT0AWy03knkSM4X5wePm8upgmJi5F-18WOxYxIBdDP32kFTha2agSO4auP6pk80hzpNdgbjMAJxYTlWl-WXs7j6O59EhZFTeb0HaTkuRN8BN2sa9ECBg3YgyaIHzUPDda8IU29Mw9YMFC8ABuYn99vrA07-b2GXOKg" TargetMode="External"/><Relationship Id="rId3" Type="http://schemas.openxmlformats.org/officeDocument/2006/relationships/hyperlink" Target="https://l.facebook.com/l.php?u=https://euprostir.org.ua/practices/135330?fbclid%3DIwAR0tsKzPaIaVfhrmUbHeJtlKuJNOPRwolT-yBZfDfgGMVtcRz5FoXwCDpxA&amp;h=AT03gEsBRWS3RQMa_Vx_H_J01-1nc0MEkIC-Z4DYRmjyTJSqWlT-bsmc4sS5nyjo-eV5AOb2ev0QikID_73dxSKXJmrWMnzTWtOszVBdMY_A-gCjk7IPX3aSiPtDvfkvJXbfKXMflJC-fWw1jImnWk4ruPFHpCrm1Q" TargetMode="External"/><Relationship Id="rId7" Type="http://schemas.openxmlformats.org/officeDocument/2006/relationships/hyperlink" Target="https://l.facebook.com/l.php?u=https://courses.prometheus.org.ua/courses/course-v1:IRF%2BPM101%2B2017_T1/about?fbclid%3DIwAR1XanIhApPUhPMKkyKS3oJK035Ag6z_tOzKMrLzjp25rG4s9QgC4pyYogk&amp;h=AT3KIqiBicFLAuYv1y_9Rn-6LzqFRVoEvljdk_UtaFavkHYn0eDiKGjHxnvaMQLUX4fIlnSJsqamfKn8Fmzfd6-lmpelEuDF-kbQ2Tvw6y2sCAhgGQ3P-FlHA_N7VnVo5DxbCfybY3fY3mtoFCX39oACybZSnmzEbMsHG7Fy-fu_UkU" TargetMode="External"/><Relationship Id="rId2" Type="http://schemas.openxmlformats.org/officeDocument/2006/relationships/hyperlink" Target="https://www.facebook.com/hashtag/%D0%BF%D1%80%D0%BE%D1%81%D0%B2%D1%96%D1%82%D0%BD%D0%B8%D1%86%D1%82%D0%B2%D0%BE%D0%B2%D1%96%D0%B4%D1%80%D0%BE%D0%B4%D0%B6%D0%B5%D0%BD%D0%BD%D1%8F?source=feed_text&amp;epa=HASHTAG" TargetMode="Externa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s://www.gurt.org.ua/zp_cso/manual/?fbclid=IwAR2CtRbmz8XMNiQAvi6Eu3EGCeziabKbjSTW3JV2ABTqtX1nf0kQUOZI39U" TargetMode="External"/><Relationship Id="rId5" Type="http://schemas.openxmlformats.org/officeDocument/2006/relationships/hyperlink" Target="https://l.facebook.com/l.php?u=https://www.youtube.com/channel/UCmwUgdxwjywQ6vxwV_85v3w?fbclid%3DIwAR3hZ8zCTEIJD6qDForkpI8yhY92Y04AMNCoqh03jQR7mktn__8L00WJmJ8&amp;h=AT1usvHG2vHzneg4IWoWU1ZYuAZlMtbIBN82KfByTcfehF4IPnnZH6TMIx3YasyA8U9sA9eFznkL4Px3vv1QH1UxXfjNOs1iN7tb6zZygxHu2GW2kAZxEs8qfnJbvx4ITfNQhB_rw3cD8i_M_jFmoFTkGRpzEEwxWQ" TargetMode="External"/><Relationship Id="rId10" Type="http://schemas.openxmlformats.org/officeDocument/2006/relationships/hyperlink" Target="https://l.facebook.com/l.php?u=https://euprostir.org.ua/practices/144704?fbclid%3DIwAR0-Ori_YyOnVeSl3x85UsMvZqcBHN92sGM8lcBPoE7vtiS0d6-1Q7Qbmk0&amp;h=AT2EcE2_KB6Bkc-n--ZoZgcVVE5BSdnA5kZd65UNT7XHy-xHLrjxcT7bYZR51RU1Tl9R7_50tzlpNJCAxcLCKFhkOcNtnlU3fuPHm_gc_Uu7n7k9i8fwaConi6ZVtYqTf5S9dEKWgKvP3CK_txkfNOJLB6gGlXarWQ" TargetMode="External"/><Relationship Id="rId4" Type="http://schemas.openxmlformats.org/officeDocument/2006/relationships/hyperlink" Target="http://www.compet.kh.gov.ua/images/2017/grant.pdf?fbclid=IwAR3wkAZNrwdY35NQFaetLRpmsjHOLN9Zm3EssgIqpcZBCnsqoE0x1pJICEw" TargetMode="External"/><Relationship Id="rId9" Type="http://schemas.openxmlformats.org/officeDocument/2006/relationships/hyperlink" Target="https://www.edx.org/course/introduction-project-management-adelaidex-project101x-1?fbclid=IwAR2Ppwfy6ecr3JRNZcpr1ScoDErmzebz6vJP1jKFRwwInmL77InrBKpO_94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facebook.com/groups/grant.management/" TargetMode="Externa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hyperlink" Target="https://www.facebook.com/h2020.ncp.sme.kr.ua" TargetMode="External"/><Relationship Id="rId4" Type="http://schemas.openxmlformats.org/officeDocument/2006/relationships/hyperlink" Target="http://www.ncp-sme.kr.ua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cordis.europa.eu/project/rcn/225159/factsheet/en?WT.mc_id=email-Notification&amp;fbclid=IwAR0AwuJO90jzqnkcBhUi-iZC2CifQE1otTAIE0q5R08QdrEF4Jaxn5C_ptA" TargetMode="Externa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ec.europa.eu/info/funding-tenders/opportunities/portal/screen/opportunities/topic-details/transformations-04-2019-2020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ec.europa.eu/info/funding-tenders/opportunities/portal/screen/opportunities/topic-details/transformations-04-2019-2020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ua.usembassy.gov/wp-content/uploads/sites/151/Notice-of-Funding-Opportunity-2020-Small-Grants-Ukr.pdf?fbclid=IwAR3zVj6GwWGis0nCvEktBJZkvGaO-1hRc0LpEFlq4YrwtRc_dEaZAm-QtiM" TargetMode="Externa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8913"/>
            <a:ext cx="7772400" cy="6408737"/>
          </a:xfrm>
        </p:spPr>
        <p:txBody>
          <a:bodyPr/>
          <a:lstStyle/>
          <a:p>
            <a:pPr eaLnBrk="1" hangingPunct="1"/>
            <a:endParaRPr lang="uk-UA" altLang="uk-UA" smtClean="0"/>
          </a:p>
        </p:txBody>
      </p:sp>
      <p:pic>
        <p:nvPicPr>
          <p:cNvPr id="69635" name="Picture 5" descr="horizon20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6" descr="horizon20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87852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515" y="188640"/>
            <a:ext cx="8712968" cy="1143000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Український культурний фонд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en-US" dirty="0">
                <a:hlinkClick r:id="rId2"/>
              </a:rPr>
              <a:t>https://ucf.in.ua/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13762" b="7385"/>
          <a:stretch/>
        </p:blipFill>
        <p:spPr>
          <a:xfrm>
            <a:off x="413081" y="1628800"/>
            <a:ext cx="8317835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416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431800"/>
          </a:xfrm>
        </p:spPr>
        <p:txBody>
          <a:bodyPr/>
          <a:lstStyle/>
          <a:p>
            <a:r>
              <a:rPr lang="uk-UA" altLang="uk-UA" sz="3600" dirty="0" smtClean="0">
                <a:solidFill>
                  <a:srgbClr val="FF0000"/>
                </a:solidFill>
              </a:rPr>
              <a:t>ГРАНТИ ЕНЕРГОЗБЕРЕЖЕННЯ</a:t>
            </a:r>
          </a:p>
        </p:txBody>
      </p:sp>
      <p:sp>
        <p:nvSpPr>
          <p:cNvPr id="56323" name="Прямоугольник 2"/>
          <p:cNvSpPr>
            <a:spLocks noChangeArrowheads="1"/>
          </p:cNvSpPr>
          <p:nvPr/>
        </p:nvSpPr>
        <p:spPr bwMode="auto">
          <a:xfrm>
            <a:off x="215900" y="620713"/>
            <a:ext cx="8712200" cy="610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525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        </a:t>
            </a:r>
            <a:r>
              <a:rPr kumimoji="0" lang="uk-UA" altLang="uk-UA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Уряд республіки Фінляндія, </a:t>
            </a:r>
            <a:r>
              <a:rPr kumimoji="0" lang="uk-UA" altLang="uk-UA" sz="14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Фінсько</a:t>
            </a:r>
            <a:r>
              <a:rPr kumimoji="0" lang="uk-UA" altLang="uk-UA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– український трастовий фонд</a:t>
            </a:r>
            <a:endParaRPr kumimoji="0" lang="uk-UA" altLang="uk-UA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Загальна вартість </a:t>
            </a: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–  6 млн євро. </a:t>
            </a:r>
            <a:r>
              <a:rPr kumimoji="0" lang="uk-UA" altLang="uk-U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Вартість проекту</a:t>
            </a: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 – 150 тис євро</a:t>
            </a:r>
            <a:endParaRPr kumimoji="0" lang="uk-UA" altLang="uk-UA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Напрямки діяльності:</a:t>
            </a: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 </a:t>
            </a:r>
            <a:r>
              <a:rPr kumimoji="0" lang="uk-UA" altLang="uk-UA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Енергоефективність,відновлювана</a:t>
            </a: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енергетика, альтернативні джерела енергії, виробництво енергії з відходів</a:t>
            </a:r>
            <a:endParaRPr kumimoji="0" lang="uk-UA" altLang="uk-UA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Проекти, які можуть претендувати на </a:t>
            </a:r>
            <a:r>
              <a:rPr kumimoji="0" lang="uk-UA" altLang="uk-UA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дофінансування</a:t>
            </a:r>
            <a:r>
              <a:rPr kumimoji="0" lang="uk-UA" altLang="uk-U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:</a:t>
            </a: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 Розробка ТЕО, реалізація пілотних «зелених» проектів</a:t>
            </a:r>
            <a:endParaRPr kumimoji="0" lang="uk-UA" altLang="uk-UA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Заявники:</a:t>
            </a: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 Органи місцевого самоврядування, лікарні, школи, дитсадки, бізнес (МСП)</a:t>
            </a:r>
            <a:endParaRPr kumimoji="0" lang="uk-UA" altLang="uk-UA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Дедлайн</a:t>
            </a:r>
            <a:r>
              <a:rPr kumimoji="0" lang="uk-UA" altLang="uk-U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:</a:t>
            </a: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 до 2021 р.</a:t>
            </a:r>
            <a:endParaRPr kumimoji="0" lang="uk-UA" altLang="uk-UA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Детальніше - </a:t>
            </a:r>
            <a:r>
              <a:rPr kumimoji="0" lang="uk-UA" altLang="uk-UA" sz="1400" b="0" i="0" u="sng" strike="noStrike" kern="1200" cap="none" spc="0" normalizeH="0" baseline="0" noProof="0" dirty="0" smtClean="0">
                <a:ln>
                  <a:noFill/>
                </a:ln>
                <a:solidFill>
                  <a:srgbClr val="87161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  <a:hlinkClick r:id="rId2"/>
              </a:rPr>
              <a:t>https://saee.gov.ua/uk/content/finland-ukraine-trust-fund</a:t>
            </a:r>
            <a:endParaRPr kumimoji="0" lang="uk-UA" altLang="uk-UA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         </a:t>
            </a: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        Глобальний екологічний фонд, програма «Енергоефективність в громадських будівлях, ЕСКО модель»</a:t>
            </a:r>
            <a:endParaRPr kumimoji="0" lang="uk-UA" altLang="uk-UA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Загальна вартість </a:t>
            </a: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–  5 480 000 </a:t>
            </a:r>
            <a:r>
              <a:rPr kumimoji="0" lang="uk-UA" altLang="uk-UA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дол</a:t>
            </a: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. США</a:t>
            </a:r>
            <a:endParaRPr kumimoji="0" lang="uk-UA" altLang="uk-UA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Напрямки діяльності:</a:t>
            </a: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 Зменшення викидів парникових газів шляхом створення сприятливого правового, нормативного і ринкового середовища та розвитку інституційного, адміністративного та технічного потенціалу, що сприятиме запровадженню енергоефективних заходів у громадських будівлях.</a:t>
            </a:r>
            <a:endParaRPr kumimoji="0" lang="uk-UA" altLang="uk-UA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     </a:t>
            </a: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     Проекти, які можуть претендувати на </a:t>
            </a:r>
            <a:r>
              <a:rPr kumimoji="0" lang="uk-UA" altLang="uk-UA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дофінансування</a:t>
            </a:r>
            <a:r>
              <a:rPr kumimoji="0" lang="uk-UA" altLang="uk-U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:</a:t>
            </a: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 Енергоефективні заходи (заміна вікон/дверей, </a:t>
            </a:r>
            <a:r>
              <a:rPr kumimoji="0" lang="uk-UA" altLang="uk-UA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термомодернізація</a:t>
            </a: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, заміна системи опалення, ІТП, </a:t>
            </a:r>
            <a:r>
              <a:rPr kumimoji="0" lang="uk-UA" altLang="uk-UA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енергоаудит</a:t>
            </a: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тощо)</a:t>
            </a:r>
            <a:endParaRPr kumimoji="0" lang="uk-UA" altLang="uk-UA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Заявники:</a:t>
            </a: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 Громадські будівлі: лікарні, школи та вищі навчальні заклади, державні установи, дитсадки, сиротинці, аптеки, центри зайнятості, бібліотеки та музеї</a:t>
            </a:r>
            <a:endParaRPr kumimoji="0" lang="uk-UA" altLang="uk-UA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Дедлайн</a:t>
            </a:r>
            <a:r>
              <a:rPr kumimoji="0" lang="uk-UA" altLang="uk-UA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:</a:t>
            </a: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 до серпня 2021 р.</a:t>
            </a:r>
            <a:endParaRPr kumimoji="0" lang="uk-UA" altLang="uk-UA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Детальніше - </a:t>
            </a:r>
            <a:r>
              <a:rPr kumimoji="0" lang="uk-UA" altLang="uk-UA" sz="1400" b="0" i="0" u="sng" strike="noStrike" kern="1200" cap="none" spc="0" normalizeH="0" baseline="0" noProof="0" dirty="0" smtClean="0">
                <a:ln>
                  <a:noFill/>
                </a:ln>
                <a:solidFill>
                  <a:srgbClr val="87161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  <a:hlinkClick r:id="rId3"/>
              </a:rPr>
              <a:t>https://energoefektivnaukraina.org.ua/</a:t>
            </a: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 </a:t>
            </a:r>
            <a:endParaRPr kumimoji="0" lang="uk-UA" altLang="uk-UA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63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637443" y="332656"/>
            <a:ext cx="8229600" cy="636141"/>
          </a:xfrm>
        </p:spPr>
        <p:txBody>
          <a:bodyPr/>
          <a:lstStyle/>
          <a:p>
            <a:r>
              <a:rPr lang="uk-UA" altLang="uk-UA" sz="3600" dirty="0" smtClean="0">
                <a:solidFill>
                  <a:srgbClr val="FF0000"/>
                </a:solidFill>
              </a:rPr>
              <a:t>ГРАНТИ ЕНЕРГОЗБЕРЕЖЕННЯ</a:t>
            </a:r>
          </a:p>
        </p:txBody>
      </p:sp>
      <p:sp>
        <p:nvSpPr>
          <p:cNvPr id="57347" name="Прямоугольник 2"/>
          <p:cNvSpPr>
            <a:spLocks noChangeArrowheads="1"/>
          </p:cNvSpPr>
          <p:nvPr/>
        </p:nvSpPr>
        <p:spPr bwMode="auto">
          <a:xfrm>
            <a:off x="539750" y="1412776"/>
            <a:ext cx="8424987" cy="4512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 </a:t>
            </a:r>
            <a:r>
              <a:rPr kumimoji="0" lang="uk-UA" alt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 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      </a:t>
            </a:r>
            <a:r>
              <a:rPr kumimoji="0" lang="uk-UA" altLang="uk-UA" sz="1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Північна екологічна фінансова корпорація «НЕФКО», Грантові та кредитні програми: «Енергозбереження», «Чисте виробництво»</a:t>
            </a:r>
            <a:endParaRPr kumimoji="0" lang="uk-UA" altLang="uk-UA" sz="16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Вартість проекту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– від 100 до 400 тис. євро в гривневому еквіваленті «Чисте виробництво</a:t>
            </a: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»: 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гранти та кредити в євро, 6% річних, сума кредиту – від 100 до 500 тис. євро</a:t>
            </a: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Напрямки діяльності: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Підтримка екологічно та економічно ефективних проектів</a:t>
            </a: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Проекти, які можуть претендувати на </a:t>
            </a:r>
            <a:r>
              <a:rPr kumimoji="0" lang="uk-UA" altLang="uk-UA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дофінансування</a:t>
            </a: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«Енергозбереження»: об’єкти соціальної сфери – школи, дитячі садки, лікарні, спортивні спорудження (модернізація теплових пунктів, заміна вікон, дверей тощо). «Чисте виробництво»: проекти по водоканалам, енергетика, промисловість, сільське господарство, поводження з відходами тощо</a:t>
            </a: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Заявники: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Муніципалітети, фінансово спроможні громади</a:t>
            </a: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Дедлайн</a:t>
            </a: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постійно.</a:t>
            </a: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Детальніше - </a:t>
            </a:r>
            <a:r>
              <a:rPr kumimoji="0" lang="uk-UA" altLang="uk-UA" sz="1600" b="0" i="0" u="sng" strike="noStrike" kern="1200" cap="none" spc="0" normalizeH="0" baseline="0" noProof="0" dirty="0" smtClean="0">
                <a:ln>
                  <a:noFill/>
                </a:ln>
                <a:solidFill>
                  <a:srgbClr val="871616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www.nefco.org</a:t>
            </a:r>
            <a:endParaRPr kumimoji="0" lang="uk-UA" altLang="uk-UA" sz="16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Детальніше тут: </a:t>
            </a:r>
            <a:r>
              <a:rPr kumimoji="0" lang="uk-UA" altLang="uk-UA" sz="1600" b="0" i="0" u="sng" strike="noStrike" kern="1200" cap="none" spc="0" normalizeH="0" baseline="0" noProof="0" dirty="0" smtClean="0">
                <a:ln>
                  <a:noFill/>
                </a:ln>
                <a:solidFill>
                  <a:srgbClr val="871616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https://www.ceasc-bw.com/products/aktualni-granti-dlya-energoefektivnosti-ta-energozberezhennya/?fbclid=IwAR0z7ycKNc_dDNhKwjckpdHXCpP8YnhurmSJiyxBTco8qQPgjiPF6LeulAI</a:t>
            </a:r>
            <a:endParaRPr kumimoji="0" lang="uk-UA" altLang="uk-UA" sz="16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12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566737"/>
          </a:xfrm>
        </p:spPr>
        <p:txBody>
          <a:bodyPr/>
          <a:lstStyle/>
          <a:p>
            <a:r>
              <a:rPr lang="uk-UA" altLang="uk-UA" sz="3600" dirty="0" smtClean="0">
                <a:solidFill>
                  <a:srgbClr val="FF0000"/>
                </a:solidFill>
              </a:rPr>
              <a:t>ГРАНТИ ЕНЕРГОЗБЕРЕЖЕННЯ</a:t>
            </a:r>
            <a:endParaRPr lang="uk-UA" altLang="ru-RU" sz="3600" dirty="0" smtClean="0"/>
          </a:p>
        </p:txBody>
      </p:sp>
      <p:sp>
        <p:nvSpPr>
          <p:cNvPr id="58371" name="Прямокутник 2"/>
          <p:cNvSpPr>
            <a:spLocks noChangeArrowheads="1"/>
          </p:cNvSpPr>
          <p:nvPr/>
        </p:nvSpPr>
        <p:spPr bwMode="auto">
          <a:xfrm>
            <a:off x="457102" y="1196752"/>
            <a:ext cx="8137525" cy="5166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         </a:t>
            </a:r>
            <a:r>
              <a:rPr kumimoji="0" lang="uk-UA" altLang="uk-UA" sz="1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Посольство Японії в Україні, Програма людської безпеки «</a:t>
            </a:r>
            <a:r>
              <a:rPr kumimoji="0" lang="uk-UA" altLang="uk-UA" sz="16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Кусаноне</a:t>
            </a:r>
            <a:r>
              <a:rPr kumimoji="0" lang="uk-UA" altLang="uk-UA" sz="1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kumimoji="0" lang="uk-UA" altLang="uk-UA" sz="16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Вартість проекту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– до 70 тис </a:t>
            </a:r>
            <a:r>
              <a:rPr kumimoji="0" lang="uk-UA" altLang="uk-UA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дол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США</a:t>
            </a: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Напрямки діяльності: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Покращення навчальних умов в громадах</a:t>
            </a: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Проекти, які можуть претендувати на </a:t>
            </a:r>
            <a:r>
              <a:rPr kumimoji="0" lang="uk-UA" altLang="uk-UA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дофінансування</a:t>
            </a: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Енергоефективні заходи в навчальних закладах (утеплення фасадів, дахів, заміна вікон та дверей тощо)</a:t>
            </a: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Заявники: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Школи, дитсадки, інтернати, неурядові українські організації (НУО)</a:t>
            </a: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Дедлайн</a:t>
            </a: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щорічно</a:t>
            </a: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Детальніше - </a:t>
            </a:r>
            <a:r>
              <a:rPr kumimoji="0" lang="uk-UA" altLang="uk-UA" sz="1600" b="0" i="0" u="sng" strike="noStrike" kern="1200" cap="none" spc="0" normalizeH="0" baseline="0" noProof="0" dirty="0" smtClean="0">
                <a:ln>
                  <a:noFill/>
                </a:ln>
                <a:solidFill>
                  <a:srgbClr val="871616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www.ua.emb-japan.go.jp/ukr/ukraine_ua_oda_index.html</a:t>
            </a:r>
            <a:endParaRPr kumimoji="0" lang="uk-UA" altLang="uk-UA" sz="1600" b="0" i="0" u="sng" strike="noStrike" kern="1200" cap="none" spc="0" normalizeH="0" baseline="0" noProof="0" dirty="0" smtClean="0">
              <a:ln>
                <a:noFill/>
              </a:ln>
              <a:solidFill>
                <a:srgbClr val="871616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  Глобальний екологічний фонд, ПРООН, Програма Малих Грантів</a:t>
            </a:r>
            <a:endParaRPr kumimoji="0" lang="uk-UA" altLang="uk-UA" sz="16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Вартість проекту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– до 50 тис </a:t>
            </a:r>
            <a:r>
              <a:rPr kumimoji="0" lang="uk-UA" altLang="uk-UA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дол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США (</a:t>
            </a:r>
            <a:r>
              <a:rPr kumimoji="0" lang="uk-UA" altLang="uk-UA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співфінансування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50%)</a:t>
            </a: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Напрямки діяльності: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Скорочення викидів парникових газів завдяки використанню альтернативних джерел енергії, поліпшення стану навколишнього середовища</a:t>
            </a: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      Проекти, які можуть претендувати на </a:t>
            </a:r>
            <a:r>
              <a:rPr kumimoji="0" lang="uk-UA" altLang="uk-UA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дофінансування</a:t>
            </a: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Проекти соціальної дії з використанням альтернативних джерел енергії</a:t>
            </a: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Заявники: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Неурядові українські організації (НУО)</a:t>
            </a: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Дедлайн</a:t>
            </a:r>
            <a:r>
              <a:rPr kumimoji="0" lang="uk-UA" altLang="uk-UA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 постійно</a:t>
            </a:r>
          </a:p>
          <a:p>
            <a:pPr marL="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altLang="uk-U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Детальніше - </a:t>
            </a:r>
            <a:r>
              <a:rPr kumimoji="0" lang="uk-UA" altLang="uk-UA" sz="1600" b="0" i="0" u="sng" strike="noStrike" kern="1200" cap="none" spc="0" normalizeH="0" baseline="0" noProof="0" dirty="0" smtClean="0">
                <a:ln>
                  <a:noFill/>
                </a:ln>
                <a:solidFill>
                  <a:srgbClr val="871616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https://www.sgpinfo.org.ua/</a:t>
            </a:r>
            <a:endParaRPr kumimoji="0" lang="uk-UA" altLang="uk-UA" sz="16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02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>
          <a:xfrm>
            <a:off x="500063" y="285750"/>
            <a:ext cx="8229600" cy="796925"/>
          </a:xfrm>
        </p:spPr>
        <p:txBody>
          <a:bodyPr/>
          <a:lstStyle/>
          <a:p>
            <a:r>
              <a:rPr lang="ru-RU" altLang="ru-RU" sz="3200" smtClean="0">
                <a:solidFill>
                  <a:srgbClr val="FF0000"/>
                </a:solidFill>
              </a:rPr>
              <a:t/>
            </a:r>
            <a:br>
              <a:rPr lang="ru-RU" altLang="ru-RU" sz="3200" smtClean="0">
                <a:solidFill>
                  <a:srgbClr val="FF0000"/>
                </a:solidFill>
              </a:rPr>
            </a:br>
            <a:r>
              <a:rPr lang="ru-RU" altLang="ru-RU" sz="3200" smtClean="0">
                <a:solidFill>
                  <a:srgbClr val="FF0000"/>
                </a:solidFill>
              </a:rPr>
              <a:t>Глобальний екологічний фонд надає гранти</a:t>
            </a:r>
            <a:r>
              <a:rPr lang="ru-RU" altLang="ru-RU" smtClean="0"/>
              <a:t/>
            </a:r>
            <a:br>
              <a:rPr lang="ru-RU" altLang="ru-RU" smtClean="0"/>
            </a:br>
            <a:endParaRPr lang="ru-RU" altLang="ru-RU" smtClean="0"/>
          </a:p>
        </p:txBody>
      </p:sp>
      <p:sp>
        <p:nvSpPr>
          <p:cNvPr id="51203" name="Прямоугольник 2"/>
          <p:cNvSpPr>
            <a:spLocks noChangeArrowheads="1"/>
          </p:cNvSpPr>
          <p:nvPr/>
        </p:nvSpPr>
        <p:spPr bwMode="auto">
          <a:xfrm>
            <a:off x="6000750" y="714375"/>
            <a:ext cx="2840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2"/>
              </a:rPr>
              <a:t>https://www.sgp.undp.org/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120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0" b="4111"/>
          <a:stretch>
            <a:fillRect/>
          </a:stretch>
        </p:blipFill>
        <p:spPr bwMode="auto">
          <a:xfrm>
            <a:off x="214313" y="1428750"/>
            <a:ext cx="8729662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30161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785813"/>
          </a:xfrm>
        </p:spPr>
        <p:txBody>
          <a:bodyPr/>
          <a:lstStyle/>
          <a:p>
            <a:r>
              <a:rPr lang="ru-RU" altLang="ru-RU" sz="3200" smtClean="0">
                <a:solidFill>
                  <a:srgbClr val="FF0000"/>
                </a:solidFill>
              </a:rPr>
              <a:t>Глобальний екологічний фонд надає гранти</a:t>
            </a:r>
            <a:endParaRPr lang="ru-RU" altLang="ru-RU" sz="3200" smtClean="0"/>
          </a:p>
        </p:txBody>
      </p:sp>
      <p:sp>
        <p:nvSpPr>
          <p:cNvPr id="52227" name="Прямоугольник 2"/>
          <p:cNvSpPr>
            <a:spLocks noChangeArrowheads="1"/>
          </p:cNvSpPr>
          <p:nvPr/>
        </p:nvSpPr>
        <p:spPr bwMode="auto">
          <a:xfrm>
            <a:off x="214313" y="785813"/>
            <a:ext cx="8929687" cy="590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Пріоритети:</a:t>
            </a:r>
            <a: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Біорізноманіття, пом'якшення наслідків зміни клімату, адаптація до зміни клімату на рівні громад, деградації ґрунтів, стале лісокористування, міжнародні води, хімічні речовини і відходи.</a:t>
            </a:r>
            <a:b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Прийнятні заявники:</a:t>
            </a:r>
            <a: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Національні установи, регіональні організації, неурядові організації, органи самоорганізації населення.</a:t>
            </a:r>
            <a:b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altLang="ru-RU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Як подати заявку:</a:t>
            </a:r>
            <a: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Щоб отримати статус проектного агентства ГЕФ, заявники мають пройти триступеневу процедуру акредитації:</a:t>
            </a:r>
            <a:b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Етап 1: Подання заявки на етап 1, розгляд підстав та затвердження заявки Радою</a:t>
            </a:r>
            <a:b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Етап 2: Розгляд групою з акредитації</a:t>
            </a:r>
            <a:b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Етап 3: Укладання Меморандуму про взаєморозуміння та Угоди про фінансові процедури</a:t>
            </a:r>
            <a:b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Проекти також можуть бути подані в рамках Програми малих грантів ГЕФ. Програма малих грантів Глобального екологічного фонду </a:t>
            </a:r>
            <a:r>
              <a:rPr kumimoji="0" lang="en-US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/>
              </a:rPr>
              <a:t>www.sgp.undp.org</a:t>
            </a:r>
            <a:r>
              <a:rPr kumimoji="0" lang="en-US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 </a:t>
            </a:r>
            <a: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надає гранти різним типам проектів, від кількох тисяч до кількох мільйонів доларів, серед яких повнорозмірні проекти, середні проекти, діяльність з активізації, цільові дослідження та програмні підходи.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Шаблони заявок можуть бути знайдені за адресою</a:t>
            </a:r>
            <a: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 </a:t>
            </a:r>
            <a:r>
              <a:rPr kumimoji="0" lang="en-US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3"/>
              </a:rPr>
              <a:t>http://www.thegef.org/gef/project_types.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714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solidFill>
                  <a:srgbClr val="FF0000"/>
                </a:solidFill>
              </a:rPr>
              <a:t>ГРАНТИ ДЛЯ ПІДТРИМКИ УЧАСТІ У ТОРГОВЕЛЬНИХ ЗАХОДАХ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556792"/>
            <a:ext cx="82296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</a:t>
            </a:r>
            <a:r>
              <a:rPr lang="ru-RU" b="1" dirty="0" smtClean="0"/>
              <a:t>Метою </a:t>
            </a:r>
            <a:r>
              <a:rPr lang="ru-RU" b="1" dirty="0" err="1"/>
              <a:t>Програми</a:t>
            </a:r>
            <a:r>
              <a:rPr lang="ru-RU" b="1" dirty="0"/>
              <a:t> </a:t>
            </a:r>
            <a:r>
              <a:rPr lang="ru-RU" dirty="0"/>
              <a:t>є </a:t>
            </a:r>
            <a:r>
              <a:rPr lang="ru-RU" dirty="0" err="1"/>
              <a:t>заохочення</a:t>
            </a:r>
            <a:r>
              <a:rPr lang="ru-RU" dirty="0"/>
              <a:t> </a:t>
            </a:r>
            <a:r>
              <a:rPr lang="ru-RU" dirty="0" err="1"/>
              <a:t>створення</a:t>
            </a:r>
            <a:r>
              <a:rPr lang="ru-RU" dirty="0"/>
              <a:t> </a:t>
            </a:r>
            <a:r>
              <a:rPr lang="ru-RU" dirty="0" err="1"/>
              <a:t>бізнес-стартапів</a:t>
            </a:r>
            <a:r>
              <a:rPr lang="ru-RU" dirty="0"/>
              <a:t> і </a:t>
            </a:r>
            <a:r>
              <a:rPr lang="ru-RU" dirty="0" err="1"/>
              <a:t>діяльності</a:t>
            </a:r>
            <a:r>
              <a:rPr lang="ru-RU" dirty="0"/>
              <a:t> </a:t>
            </a:r>
            <a:r>
              <a:rPr lang="ru-RU" dirty="0" err="1"/>
              <a:t>малих</a:t>
            </a:r>
            <a:r>
              <a:rPr lang="ru-RU" dirty="0"/>
              <a:t> та </a:t>
            </a:r>
            <a:r>
              <a:rPr lang="ru-RU" dirty="0" err="1"/>
              <a:t>середніх</a:t>
            </a:r>
            <a:r>
              <a:rPr lang="ru-RU" dirty="0"/>
              <a:t> </a:t>
            </a:r>
            <a:r>
              <a:rPr lang="ru-RU" dirty="0" err="1"/>
              <a:t>підприємств</a:t>
            </a:r>
            <a:r>
              <a:rPr lang="ru-RU" dirty="0"/>
              <a:t> (МСП), </a:t>
            </a:r>
            <a:r>
              <a:rPr lang="ru-RU" dirty="0" err="1"/>
              <a:t>підвищення</a:t>
            </a:r>
            <a:r>
              <a:rPr lang="ru-RU" dirty="0"/>
              <a:t> </a:t>
            </a:r>
            <a:r>
              <a:rPr lang="ru-RU" dirty="0" err="1"/>
              <a:t>конкуренції</a:t>
            </a:r>
            <a:r>
              <a:rPr lang="ru-RU" dirty="0"/>
              <a:t> на </a:t>
            </a:r>
            <a:r>
              <a:rPr lang="ru-RU" dirty="0" err="1"/>
              <a:t>внутрішньому</a:t>
            </a:r>
            <a:r>
              <a:rPr lang="ru-RU" dirty="0"/>
              <a:t> ринку </a:t>
            </a:r>
            <a:r>
              <a:rPr lang="ru-RU" dirty="0" err="1"/>
              <a:t>України</a:t>
            </a:r>
            <a:r>
              <a:rPr lang="ru-RU" dirty="0"/>
              <a:t> та </a:t>
            </a:r>
            <a:r>
              <a:rPr lang="ru-RU" dirty="0" err="1"/>
              <a:t>підтримка</a:t>
            </a:r>
            <a:r>
              <a:rPr lang="ru-RU" dirty="0"/>
              <a:t> </a:t>
            </a:r>
            <a:r>
              <a:rPr lang="ru-RU" dirty="0" err="1"/>
              <a:t>конкурентоспроможності</a:t>
            </a:r>
            <a:r>
              <a:rPr lang="ru-RU" dirty="0"/>
              <a:t> </a:t>
            </a:r>
            <a:r>
              <a:rPr lang="ru-RU" dirty="0" err="1"/>
              <a:t>українських</a:t>
            </a:r>
            <a:r>
              <a:rPr lang="ru-RU" dirty="0"/>
              <a:t> </a:t>
            </a:r>
            <a:r>
              <a:rPr lang="ru-RU" dirty="0" err="1"/>
              <a:t>підприємств</a:t>
            </a:r>
            <a:r>
              <a:rPr lang="ru-RU" dirty="0"/>
              <a:t> на </a:t>
            </a:r>
            <a:r>
              <a:rPr lang="ru-RU" dirty="0" err="1"/>
              <a:t>міжнародних</a:t>
            </a:r>
            <a:r>
              <a:rPr lang="ru-RU" dirty="0"/>
              <a:t> ринках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Початок </a:t>
            </a:r>
            <a:r>
              <a:rPr lang="ru-RU" dirty="0" err="1">
                <a:solidFill>
                  <a:srgbClr val="1D2129"/>
                </a:solidFill>
                <a:latin typeface="Helvetica" panose="020B0604020202020204" pitchFamily="34" charset="0"/>
              </a:rPr>
              <a:t>програми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 </a:t>
            </a:r>
            <a:r>
              <a:rPr lang="ru-RU" b="1" dirty="0">
                <a:solidFill>
                  <a:srgbClr val="1D2129"/>
                </a:solidFill>
                <a:latin typeface="inherit"/>
              </a:rPr>
              <a:t>не </a:t>
            </a:r>
            <a:r>
              <a:rPr lang="ru-RU" b="1" dirty="0" err="1">
                <a:solidFill>
                  <a:srgbClr val="1D2129"/>
                </a:solidFill>
                <a:latin typeface="inherit"/>
              </a:rPr>
              <a:t>раніше</a:t>
            </a:r>
            <a:r>
              <a:rPr lang="ru-RU" b="1" dirty="0">
                <a:solidFill>
                  <a:srgbClr val="1D2129"/>
                </a:solidFill>
                <a:latin typeface="inherit"/>
              </a:rPr>
              <a:t> листопада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 2019 року</a:t>
            </a:r>
          </a:p>
          <a:p>
            <a:r>
              <a:rPr lang="ru-RU" dirty="0" err="1" smtClean="0">
                <a:solidFill>
                  <a:srgbClr val="1D2129"/>
                </a:solidFill>
                <a:latin typeface="Helvetica" panose="020B0604020202020204" pitchFamily="34" charset="0"/>
              </a:rPr>
              <a:t>Дедлайн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: </a:t>
            </a:r>
            <a:r>
              <a:rPr lang="ru-RU" b="1" dirty="0">
                <a:solidFill>
                  <a:srgbClr val="1D2129"/>
                </a:solidFill>
                <a:latin typeface="inherit"/>
              </a:rPr>
              <a:t>31 </a:t>
            </a:r>
            <a:r>
              <a:rPr lang="ru-RU" b="1" dirty="0" err="1">
                <a:solidFill>
                  <a:srgbClr val="1D2129"/>
                </a:solidFill>
                <a:latin typeface="inherit"/>
              </a:rPr>
              <a:t>березня</a:t>
            </a:r>
            <a:r>
              <a:rPr lang="ru-RU" b="1" dirty="0">
                <a:solidFill>
                  <a:srgbClr val="1D2129"/>
                </a:solidFill>
                <a:latin typeface="inherit"/>
              </a:rPr>
              <a:t> 2020 року</a:t>
            </a:r>
            <a:endParaRPr lang="ru-RU" dirty="0">
              <a:solidFill>
                <a:srgbClr val="1D2129"/>
              </a:solidFill>
              <a:latin typeface="Helvetica" panose="020B0604020202020204" pitchFamily="34" charset="0"/>
            </a:endParaRPr>
          </a:p>
          <a:p>
            <a:r>
              <a:rPr lang="ru-RU" b="1" dirty="0" smtClean="0">
                <a:solidFill>
                  <a:srgbClr val="1D2129"/>
                </a:solidFill>
                <a:latin typeface="inherit"/>
              </a:rPr>
              <a:t>Бюджет </a:t>
            </a:r>
            <a:r>
              <a:rPr lang="ru-RU" dirty="0" err="1">
                <a:solidFill>
                  <a:srgbClr val="1D2129"/>
                </a:solidFill>
                <a:latin typeface="Helvetica" panose="020B0604020202020204" pitchFamily="34" charset="0"/>
              </a:rPr>
              <a:t>програми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 на </a:t>
            </a:r>
            <a:r>
              <a:rPr lang="ru-RU" dirty="0" err="1">
                <a:solidFill>
                  <a:srgbClr val="1D2129"/>
                </a:solidFill>
                <a:latin typeface="Helvetica" panose="020B0604020202020204" pitchFamily="34" charset="0"/>
              </a:rPr>
              <a:t>загальну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 суму </a:t>
            </a:r>
            <a:r>
              <a:rPr lang="ru-RU" dirty="0" err="1">
                <a:solidFill>
                  <a:srgbClr val="1D2129"/>
                </a:solidFill>
                <a:latin typeface="Helvetica" panose="020B0604020202020204" pitchFamily="34" charset="0"/>
              </a:rPr>
              <a:t>приблизно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 у</a:t>
            </a:r>
            <a:r>
              <a:rPr lang="ru-RU" b="1" dirty="0">
                <a:solidFill>
                  <a:srgbClr val="1D2129"/>
                </a:solidFill>
                <a:latin typeface="inherit"/>
              </a:rPr>
              <a:t> 7 500 000 грн.</a:t>
            </a:r>
            <a:endParaRPr lang="ru-RU" dirty="0">
              <a:solidFill>
                <a:srgbClr val="1D2129"/>
              </a:solidFill>
              <a:latin typeface="Helvetica" panose="020B0604020202020204" pitchFamily="34" charset="0"/>
            </a:endParaRPr>
          </a:p>
          <a:p>
            <a:r>
              <a:rPr lang="ru-RU" b="1" dirty="0" smtClean="0">
                <a:solidFill>
                  <a:srgbClr val="1D2129"/>
                </a:solidFill>
                <a:latin typeface="inherit"/>
              </a:rPr>
              <a:t>Сума </a:t>
            </a:r>
            <a:r>
              <a:rPr lang="ru-RU" b="1" dirty="0" err="1">
                <a:solidFill>
                  <a:srgbClr val="1D2129"/>
                </a:solidFill>
                <a:latin typeface="inherit"/>
              </a:rPr>
              <a:t>кожної</a:t>
            </a:r>
            <a:r>
              <a:rPr lang="ru-RU" b="1" dirty="0">
                <a:solidFill>
                  <a:srgbClr val="1D2129"/>
                </a:solidFill>
                <a:latin typeface="inherit"/>
              </a:rPr>
              <a:t> </a:t>
            </a:r>
            <a:r>
              <a:rPr lang="ru-RU" b="1" dirty="0" err="1">
                <a:solidFill>
                  <a:srgbClr val="1D2129"/>
                </a:solidFill>
                <a:latin typeface="inherit"/>
              </a:rPr>
              <a:t>грантової</a:t>
            </a:r>
            <a:r>
              <a:rPr lang="ru-RU" b="1" dirty="0">
                <a:solidFill>
                  <a:srgbClr val="1D2129"/>
                </a:solidFill>
                <a:latin typeface="inherit"/>
              </a:rPr>
              <a:t> угоди </a:t>
            </a:r>
            <a:r>
              <a:rPr lang="ru-RU" dirty="0" err="1">
                <a:solidFill>
                  <a:srgbClr val="1D2129"/>
                </a:solidFill>
                <a:latin typeface="Helvetica" panose="020B0604020202020204" pitchFamily="34" charset="0"/>
              </a:rPr>
              <a:t>становитиме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 </a:t>
            </a:r>
            <a:r>
              <a:rPr lang="ru-RU" dirty="0" err="1">
                <a:solidFill>
                  <a:srgbClr val="1D2129"/>
                </a:solidFill>
                <a:latin typeface="Helvetica" panose="020B0604020202020204" pitchFamily="34" charset="0"/>
              </a:rPr>
              <a:t>орієнтовно</a:t>
            </a:r>
            <a:r>
              <a:rPr lang="ru-RU" b="1" dirty="0">
                <a:solidFill>
                  <a:srgbClr val="1D2129"/>
                </a:solidFill>
                <a:latin typeface="inherit"/>
              </a:rPr>
              <a:t> 1 250 000 </a:t>
            </a:r>
            <a:r>
              <a:rPr lang="ru-RU" b="1" dirty="0" smtClean="0">
                <a:solidFill>
                  <a:srgbClr val="1D2129"/>
                </a:solidFill>
                <a:latin typeface="inherit"/>
              </a:rPr>
              <a:t>грн.</a:t>
            </a:r>
            <a:endParaRPr lang="ru-RU" dirty="0" smtClean="0">
              <a:solidFill>
                <a:srgbClr val="1D2129"/>
              </a:solidFill>
              <a:latin typeface="Helvetica" panose="020B0604020202020204" pitchFamily="34" charset="0"/>
            </a:endParaRPr>
          </a:p>
          <a:p>
            <a:endParaRPr lang="ru-RU" b="1" dirty="0">
              <a:solidFill>
                <a:srgbClr val="1D2129"/>
              </a:solidFill>
              <a:latin typeface="Helvetica" panose="020B0604020202020204" pitchFamily="34" charset="0"/>
            </a:endParaRPr>
          </a:p>
          <a:p>
            <a:r>
              <a:rPr lang="ru-RU" b="1" dirty="0" err="1" smtClean="0">
                <a:solidFill>
                  <a:srgbClr val="1D2129"/>
                </a:solidFill>
                <a:latin typeface="inherit"/>
              </a:rPr>
              <a:t>Нагадуємо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, Ви </a:t>
            </a:r>
            <a:r>
              <a:rPr lang="ru-RU" dirty="0" err="1">
                <a:solidFill>
                  <a:srgbClr val="1D2129"/>
                </a:solidFill>
                <a:latin typeface="Helvetica" panose="020B0604020202020204" pitchFamily="34" charset="0"/>
              </a:rPr>
              <a:t>маєте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 </a:t>
            </a:r>
            <a:r>
              <a:rPr lang="ru-RU" dirty="0" err="1">
                <a:solidFill>
                  <a:srgbClr val="1D2129"/>
                </a:solidFill>
                <a:latin typeface="Helvetica" panose="020B0604020202020204" pitchFamily="34" charset="0"/>
              </a:rPr>
              <a:t>отримати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 Номер </a:t>
            </a:r>
            <a:r>
              <a:rPr lang="en-US" dirty="0">
                <a:solidFill>
                  <a:srgbClr val="1D2129"/>
                </a:solidFill>
                <a:latin typeface="Helvetica" panose="020B0604020202020204" pitchFamily="34" charset="0"/>
              </a:rPr>
              <a:t>D-U-N-S (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ДАНС) (</a:t>
            </a:r>
            <a:r>
              <a:rPr lang="en-US" dirty="0">
                <a:solidFill>
                  <a:srgbClr val="385898"/>
                </a:solidFill>
                <a:latin typeface="inherit"/>
                <a:hlinkClick r:id="rId2"/>
              </a:rPr>
              <a:t>http://fedgov.dnb.com/webform</a:t>
            </a:r>
            <a:r>
              <a:rPr lang="en-US" dirty="0">
                <a:solidFill>
                  <a:srgbClr val="1D2129"/>
                </a:solidFill>
                <a:latin typeface="Helvetica" panose="020B0604020202020204" pitchFamily="34" charset="0"/>
              </a:rPr>
              <a:t>) 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і </a:t>
            </a:r>
            <a:r>
              <a:rPr lang="ru-RU" dirty="0" err="1">
                <a:solidFill>
                  <a:srgbClr val="1D2129"/>
                </a:solidFill>
                <a:latin typeface="Helvetica" panose="020B0604020202020204" pitchFamily="34" charset="0"/>
              </a:rPr>
              <a:t>зареєструвати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 вашу </a:t>
            </a:r>
            <a:r>
              <a:rPr lang="ru-RU" dirty="0" err="1">
                <a:solidFill>
                  <a:srgbClr val="1D2129"/>
                </a:solidFill>
                <a:latin typeface="Helvetica" panose="020B0604020202020204" pitchFamily="34" charset="0"/>
              </a:rPr>
              <a:t>організацію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 в </a:t>
            </a:r>
            <a:r>
              <a:rPr lang="ru-RU" dirty="0" err="1">
                <a:solidFill>
                  <a:srgbClr val="1D2129"/>
                </a:solidFill>
                <a:latin typeface="Helvetica" panose="020B0604020202020204" pitchFamily="34" charset="0"/>
              </a:rPr>
              <a:t>Системі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 </a:t>
            </a:r>
            <a:r>
              <a:rPr lang="en-US" dirty="0">
                <a:solidFill>
                  <a:srgbClr val="1D2129"/>
                </a:solidFill>
                <a:latin typeface="Helvetica" panose="020B0604020202020204" pitchFamily="34" charset="0"/>
              </a:rPr>
              <a:t>SAM (</a:t>
            </a:r>
            <a:r>
              <a:rPr lang="en-US" dirty="0">
                <a:solidFill>
                  <a:srgbClr val="385898"/>
                </a:solidFill>
                <a:latin typeface="inherit"/>
                <a:hlinkClick r:id="rId3"/>
              </a:rPr>
              <a:t>https://www.statebuy.state.gov/fa/Pages/SAMInfo.aspx</a:t>
            </a:r>
            <a:r>
              <a:rPr lang="en-US" dirty="0">
                <a:solidFill>
                  <a:srgbClr val="1D2129"/>
                </a:solidFill>
                <a:latin typeface="Helvetica" panose="020B0604020202020204" pitchFamily="34" charset="0"/>
              </a:rPr>
              <a:t>)</a:t>
            </a:r>
          </a:p>
          <a:p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З </a:t>
            </a:r>
            <a:r>
              <a:rPr lang="ru-RU" dirty="0" err="1">
                <a:solidFill>
                  <a:srgbClr val="1D2129"/>
                </a:solidFill>
                <a:latin typeface="Helvetica" panose="020B0604020202020204" pitchFamily="34" charset="0"/>
              </a:rPr>
              <a:t>матеріалами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 </a:t>
            </a:r>
            <a:r>
              <a:rPr lang="ru-RU" dirty="0" err="1">
                <a:solidFill>
                  <a:srgbClr val="1D2129"/>
                </a:solidFill>
                <a:latin typeface="Helvetica" panose="020B0604020202020204" pitchFamily="34" charset="0"/>
              </a:rPr>
              <a:t>грантової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 заявки у </a:t>
            </a:r>
            <a:r>
              <a:rPr lang="ru-RU" dirty="0" err="1">
                <a:solidFill>
                  <a:srgbClr val="1D2129"/>
                </a:solidFill>
                <a:latin typeface="Helvetica" panose="020B0604020202020204" pitchFamily="34" charset="0"/>
              </a:rPr>
              <a:t>форматі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 </a:t>
            </a:r>
            <a:r>
              <a:rPr lang="en-US" dirty="0">
                <a:solidFill>
                  <a:srgbClr val="1D2129"/>
                </a:solidFill>
                <a:latin typeface="Helvetica" panose="020B0604020202020204" pitchFamily="34" charset="0"/>
              </a:rPr>
              <a:t>Word, </a:t>
            </a:r>
            <a:r>
              <a:rPr lang="ru-RU" dirty="0" err="1">
                <a:solidFill>
                  <a:srgbClr val="1D2129"/>
                </a:solidFill>
                <a:latin typeface="Helvetica" panose="020B0604020202020204" pitchFamily="34" charset="0"/>
              </a:rPr>
              <a:t>можна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 </a:t>
            </a:r>
            <a:r>
              <a:rPr lang="ru-RU" dirty="0" err="1">
                <a:solidFill>
                  <a:srgbClr val="1D2129"/>
                </a:solidFill>
                <a:latin typeface="Helvetica" panose="020B0604020202020204" pitchFamily="34" charset="0"/>
              </a:rPr>
              <a:t>знайти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 за </a:t>
            </a:r>
            <a:r>
              <a:rPr lang="ru-RU" dirty="0" err="1">
                <a:solidFill>
                  <a:srgbClr val="1D2129"/>
                </a:solidFill>
                <a:latin typeface="Helvetica" panose="020B0604020202020204" pitchFamily="34" charset="0"/>
              </a:rPr>
              <a:t>посиланням</a:t>
            </a:r>
            <a:r>
              <a:rPr lang="ru-RU" dirty="0">
                <a:solidFill>
                  <a:srgbClr val="1D2129"/>
                </a:solidFill>
                <a:latin typeface="Helvetica" panose="020B0604020202020204" pitchFamily="34" charset="0"/>
              </a:rPr>
              <a:t> </a:t>
            </a:r>
            <a:r>
              <a:rPr lang="ru-RU" b="1" dirty="0">
                <a:solidFill>
                  <a:srgbClr val="385898"/>
                </a:solidFill>
                <a:latin typeface="inherit"/>
                <a:hlinkClick r:id="rId4"/>
              </a:rPr>
              <a:t>тут</a:t>
            </a:r>
            <a:endParaRPr lang="ru-RU" dirty="0">
              <a:solidFill>
                <a:srgbClr val="1D2129"/>
              </a:solidFill>
              <a:latin typeface="Helvetica" panose="020B0604020202020204" pitchFamily="34" charset="0"/>
            </a:endParaRPr>
          </a:p>
          <a:p>
            <a:r>
              <a:rPr lang="ru-RU" b="1" dirty="0" err="1">
                <a:solidFill>
                  <a:srgbClr val="1D2129"/>
                </a:solidFill>
                <a:latin typeface="inherit"/>
              </a:rPr>
              <a:t>Джерело</a:t>
            </a:r>
            <a:r>
              <a:rPr lang="ru-RU" b="1" dirty="0">
                <a:solidFill>
                  <a:srgbClr val="1D2129"/>
                </a:solidFill>
                <a:latin typeface="inherit"/>
              </a:rPr>
              <a:t>:</a:t>
            </a:r>
            <a:endParaRPr lang="ru-RU" dirty="0">
              <a:solidFill>
                <a:srgbClr val="1D2129"/>
              </a:solidFill>
              <a:latin typeface="Helvetica" panose="020B0604020202020204" pitchFamily="34" charset="0"/>
            </a:endParaRPr>
          </a:p>
          <a:p>
            <a:r>
              <a:rPr lang="en-US" dirty="0">
                <a:solidFill>
                  <a:srgbClr val="385898"/>
                </a:solidFill>
                <a:latin typeface="inherit"/>
                <a:hlinkClick r:id="rId5"/>
              </a:rPr>
              <a:t>https://www.prostir.ua/?</a:t>
            </a:r>
            <a:r>
              <a:rPr lang="en-US" dirty="0" smtClean="0">
                <a:solidFill>
                  <a:srgbClr val="385898"/>
                </a:solidFill>
                <a:latin typeface="inherit"/>
                <a:hlinkClick r:id="rId5"/>
              </a:rPr>
              <a:t>grants=prohrama-usaid-konkurentospromozhna-ekonomika-ukrajiny-hranty-dlya-pidtrymky-uchasti-u-torhovelnyh-zahodah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14662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 smtClean="0">
                <a:solidFill>
                  <a:srgbClr val="FF0000"/>
                </a:solidFill>
              </a:rPr>
              <a:t>Проекти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регіонального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розвитку</a:t>
            </a:r>
            <a:r>
              <a:rPr lang="ru-RU" sz="2800" dirty="0">
                <a:solidFill>
                  <a:srgbClr val="FF0000"/>
                </a:solidFill>
              </a:rPr>
              <a:t>, </a:t>
            </a:r>
            <a:r>
              <a:rPr lang="ru-RU" sz="2800" dirty="0" err="1">
                <a:solidFill>
                  <a:srgbClr val="FF0000"/>
                </a:solidFill>
              </a:rPr>
              <a:t>які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можуть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реалізовуватися</a:t>
            </a:r>
            <a:r>
              <a:rPr lang="ru-RU" sz="2800" dirty="0">
                <a:solidFill>
                  <a:srgbClr val="FF0000"/>
                </a:solidFill>
              </a:rPr>
              <a:t> за </a:t>
            </a:r>
            <a:r>
              <a:rPr lang="ru-RU" sz="2800" dirty="0" err="1">
                <a:solidFill>
                  <a:srgbClr val="FF0000"/>
                </a:solidFill>
              </a:rPr>
              <a:t>рахунок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коштів</a:t>
            </a:r>
            <a:r>
              <a:rPr lang="ru-RU" sz="2800" dirty="0">
                <a:solidFill>
                  <a:srgbClr val="FF0000"/>
                </a:solidFill>
              </a:rPr>
              <a:t> державного бюджету, </a:t>
            </a:r>
            <a:r>
              <a:rPr lang="ru-RU" sz="2800" dirty="0" err="1">
                <a:solidFill>
                  <a:srgbClr val="FF0000"/>
                </a:solidFill>
              </a:rPr>
              <a:t>отриманих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від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Європейського</a:t>
            </a:r>
            <a:r>
              <a:rPr lang="ru-RU" sz="2800" dirty="0">
                <a:solidFill>
                  <a:srgbClr val="FF0000"/>
                </a:solidFill>
              </a:rPr>
              <a:t> Союзу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628800"/>
            <a:ext cx="8507288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solidFill>
                  <a:srgbClr val="0070C0"/>
                </a:solidFill>
                <a:ea typeface="Verdana" panose="020B0604030504040204" pitchFamily="34" charset="0"/>
              </a:rPr>
              <a:t>«Інноваційна економіка та інвестиції</a:t>
            </a:r>
            <a:r>
              <a:rPr lang="uk-UA" dirty="0" smtClean="0">
                <a:solidFill>
                  <a:srgbClr val="0070C0"/>
                </a:solidFill>
                <a:ea typeface="Verdana" panose="020B0604030504040204" pitchFamily="34" charset="0"/>
              </a:rPr>
              <a:t>»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uk-UA" dirty="0">
                <a:ea typeface="Verdana" panose="020B0604030504040204" pitchFamily="34" charset="0"/>
              </a:rPr>
              <a:t>Напрям 1.1.  Формування сприятливого інвестиційного клімату, розвиток інвестиційного та експортного  потенціалу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uk-UA" dirty="0">
                <a:ea typeface="Verdana" panose="020B0604030504040204" pitchFamily="34" charset="0"/>
              </a:rPr>
              <a:t>Обсяг фінансування проекту з державного бюджету  – 3 600 000 грн – 6 000 000 </a:t>
            </a:r>
            <a:r>
              <a:rPr lang="uk-UA" dirty="0" smtClean="0">
                <a:ea typeface="Verdana" panose="020B0604030504040204" pitchFamily="34" charset="0"/>
              </a:rPr>
              <a:t>грн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uk-UA" dirty="0" smtClean="0">
                <a:ea typeface="Verdana" panose="020B0604030504040204" pitchFamily="34" charset="0"/>
              </a:rPr>
              <a:t>Напрям 1.2.  Підтримка підприємницької діяльності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uk-UA" dirty="0" smtClean="0">
                <a:ea typeface="Verdana" panose="020B0604030504040204" pitchFamily="34" charset="0"/>
              </a:rPr>
              <a:t>Обсяг </a:t>
            </a:r>
            <a:r>
              <a:rPr lang="uk-UA" dirty="0">
                <a:ea typeface="Verdana" panose="020B0604030504040204" pitchFamily="34" charset="0"/>
              </a:rPr>
              <a:t>фінансування проекту з державного бюджету  – 3 600 000 грн -  6 000 000 </a:t>
            </a:r>
            <a:r>
              <a:rPr lang="uk-UA" dirty="0" smtClean="0">
                <a:ea typeface="Verdana" panose="020B0604030504040204" pitchFamily="34" charset="0"/>
              </a:rPr>
              <a:t>грн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uk-UA" dirty="0">
                <a:ea typeface="Verdana" panose="020B0604030504040204" pitchFamily="34" charset="0"/>
              </a:rPr>
              <a:t>Напрям 1.3. Стимулювання розвитку інноваційної інфраструктури та підтримка інноваційної діяльності 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uk-UA" dirty="0">
                <a:ea typeface="Verdana" panose="020B0604030504040204" pitchFamily="34" charset="0"/>
              </a:rPr>
              <a:t>Обсяг фінансування проекту з державного бюджету  – 5 000 000 грн – 12 000 000 грн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dirty="0" err="1">
                <a:ea typeface="Verdana" panose="020B0604030504040204" pitchFamily="34" charset="0"/>
              </a:rPr>
              <a:t>Напрям</a:t>
            </a:r>
            <a:r>
              <a:rPr lang="ru-RU" dirty="0">
                <a:ea typeface="Verdana" panose="020B0604030504040204" pitchFamily="34" charset="0"/>
              </a:rPr>
              <a:t> 1.4.  </a:t>
            </a:r>
            <a:r>
              <a:rPr lang="ru-RU" dirty="0" err="1">
                <a:ea typeface="Verdana" panose="020B0604030504040204" pitchFamily="34" charset="0"/>
              </a:rPr>
              <a:t>Стимулювання</a:t>
            </a:r>
            <a:r>
              <a:rPr lang="ru-RU" dirty="0">
                <a:ea typeface="Verdana" panose="020B0604030504040204" pitchFamily="34" charset="0"/>
              </a:rPr>
              <a:t> </a:t>
            </a:r>
            <a:r>
              <a:rPr lang="ru-RU" dirty="0" err="1">
                <a:ea typeface="Verdana" panose="020B0604030504040204" pitchFamily="34" charset="0"/>
              </a:rPr>
              <a:t>розвитку</a:t>
            </a:r>
            <a:r>
              <a:rPr lang="ru-RU" dirty="0">
                <a:ea typeface="Verdana" panose="020B0604030504040204" pitchFamily="34" charset="0"/>
              </a:rPr>
              <a:t> </a:t>
            </a:r>
            <a:r>
              <a:rPr lang="ru-RU" dirty="0" err="1">
                <a:ea typeface="Verdana" panose="020B0604030504040204" pitchFamily="34" charset="0"/>
              </a:rPr>
              <a:t>промислового</a:t>
            </a:r>
            <a:r>
              <a:rPr lang="ru-RU" dirty="0">
                <a:ea typeface="Verdana" panose="020B0604030504040204" pitchFamily="34" charset="0"/>
              </a:rPr>
              <a:t> </a:t>
            </a:r>
            <a:r>
              <a:rPr lang="ru-RU" dirty="0" err="1">
                <a:ea typeface="Verdana" panose="020B0604030504040204" pitchFamily="34" charset="0"/>
              </a:rPr>
              <a:t>інвестування</a:t>
            </a:r>
            <a:r>
              <a:rPr lang="ru-RU" dirty="0">
                <a:ea typeface="Verdana" panose="020B0604030504040204" pitchFamily="34" charset="0"/>
              </a:rPr>
              <a:t> </a:t>
            </a: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dirty="0" err="1">
                <a:ea typeface="Verdana" panose="020B0604030504040204" pitchFamily="34" charset="0"/>
              </a:rPr>
              <a:t>Обсяг</a:t>
            </a:r>
            <a:r>
              <a:rPr lang="ru-RU" dirty="0">
                <a:ea typeface="Verdana" panose="020B0604030504040204" pitchFamily="34" charset="0"/>
              </a:rPr>
              <a:t> </a:t>
            </a:r>
            <a:r>
              <a:rPr lang="ru-RU" dirty="0" err="1">
                <a:ea typeface="Verdana" panose="020B0604030504040204" pitchFamily="34" charset="0"/>
              </a:rPr>
              <a:t>фінансування</a:t>
            </a:r>
            <a:r>
              <a:rPr lang="ru-RU" dirty="0">
                <a:ea typeface="Verdana" panose="020B0604030504040204" pitchFamily="34" charset="0"/>
              </a:rPr>
              <a:t> проекту з державного бюджету  – 12 000 000 </a:t>
            </a:r>
            <a:r>
              <a:rPr lang="ru-RU" dirty="0" err="1" smtClean="0">
                <a:ea typeface="Verdana" panose="020B0604030504040204" pitchFamily="34" charset="0"/>
              </a:rPr>
              <a:t>грн</a:t>
            </a:r>
            <a:r>
              <a:rPr lang="ru-RU" dirty="0" smtClean="0">
                <a:ea typeface="Verdana" panose="020B0604030504040204" pitchFamily="34" charset="0"/>
              </a:rPr>
              <a:t>- </a:t>
            </a:r>
            <a:r>
              <a:rPr lang="ru-RU" dirty="0">
                <a:ea typeface="Verdana" panose="020B0604030504040204" pitchFamily="34" charset="0"/>
              </a:rPr>
              <a:t>48 000 000 </a:t>
            </a:r>
            <a:r>
              <a:rPr lang="ru-RU" dirty="0" err="1" smtClean="0">
                <a:ea typeface="Verdana" panose="020B0604030504040204" pitchFamily="34" charset="0"/>
              </a:rPr>
              <a:t>грн</a:t>
            </a:r>
            <a:endParaRPr lang="ru-RU" dirty="0">
              <a:effectLst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7753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700808"/>
            <a:ext cx="885698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2. «</a:t>
            </a:r>
            <a:r>
              <a:rPr lang="ru-RU" dirty="0" err="1">
                <a:solidFill>
                  <a:srgbClr val="0070C0"/>
                </a:solidFill>
              </a:rPr>
              <a:t>Сільський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розвиток</a:t>
            </a:r>
            <a:r>
              <a:rPr lang="ru-RU" dirty="0" smtClean="0">
                <a:solidFill>
                  <a:srgbClr val="0070C0"/>
                </a:solidFill>
              </a:rPr>
              <a:t>»</a:t>
            </a:r>
          </a:p>
          <a:p>
            <a:r>
              <a:rPr lang="ru-RU" dirty="0" smtClean="0"/>
              <a:t>  </a:t>
            </a:r>
            <a:r>
              <a:rPr lang="ru-RU" dirty="0" err="1" smtClean="0"/>
              <a:t>Напрям</a:t>
            </a:r>
            <a:r>
              <a:rPr lang="ru-RU" dirty="0" smtClean="0"/>
              <a:t> </a:t>
            </a:r>
            <a:r>
              <a:rPr lang="ru-RU" dirty="0"/>
              <a:t>2.1. </a:t>
            </a:r>
            <a:r>
              <a:rPr lang="ru-RU" dirty="0" err="1"/>
              <a:t>Диверсифікація</a:t>
            </a:r>
            <a:r>
              <a:rPr lang="ru-RU" dirty="0"/>
              <a:t> </a:t>
            </a:r>
            <a:r>
              <a:rPr lang="ru-RU" dirty="0" err="1"/>
              <a:t>підприємницької</a:t>
            </a:r>
            <a:r>
              <a:rPr lang="ru-RU" dirty="0"/>
              <a:t> </a:t>
            </a:r>
            <a:r>
              <a:rPr lang="ru-RU" dirty="0" err="1"/>
              <a:t>діяльності</a:t>
            </a:r>
            <a:r>
              <a:rPr lang="ru-RU" dirty="0"/>
              <a:t> у </a:t>
            </a:r>
            <a:r>
              <a:rPr lang="ru-RU" dirty="0" err="1"/>
              <a:t>сільській</a:t>
            </a:r>
            <a:r>
              <a:rPr lang="ru-RU" dirty="0"/>
              <a:t> </a:t>
            </a:r>
            <a:r>
              <a:rPr lang="ru-RU" dirty="0" err="1"/>
              <a:t>місцевості</a:t>
            </a:r>
            <a:endParaRPr lang="ru-RU" dirty="0"/>
          </a:p>
          <a:p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фінансування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з державного бюджету  </a:t>
            </a:r>
            <a:r>
              <a:rPr lang="ru-RU" dirty="0" smtClean="0"/>
              <a:t>12 </a:t>
            </a:r>
            <a:r>
              <a:rPr lang="ru-RU" dirty="0"/>
              <a:t>000 000 </a:t>
            </a:r>
            <a:r>
              <a:rPr lang="ru-RU" dirty="0" err="1"/>
              <a:t>грн</a:t>
            </a:r>
            <a:r>
              <a:rPr lang="ru-RU" dirty="0"/>
              <a:t> – 48 000 000 </a:t>
            </a:r>
            <a:r>
              <a:rPr lang="ru-RU" dirty="0" err="1"/>
              <a:t>грн</a:t>
            </a:r>
            <a:endParaRPr lang="ru-RU" dirty="0"/>
          </a:p>
          <a:p>
            <a:r>
              <a:rPr lang="ru-RU" dirty="0" smtClean="0"/>
              <a:t>  </a:t>
            </a:r>
            <a:r>
              <a:rPr lang="ru-RU" dirty="0" err="1" smtClean="0"/>
              <a:t>Напрям</a:t>
            </a:r>
            <a:r>
              <a:rPr lang="ru-RU" dirty="0" smtClean="0"/>
              <a:t> </a:t>
            </a:r>
            <a:r>
              <a:rPr lang="ru-RU" dirty="0"/>
              <a:t>2.2 </a:t>
            </a:r>
            <a:r>
              <a:rPr lang="ru-RU" dirty="0" err="1"/>
              <a:t>Планування</a:t>
            </a:r>
            <a:r>
              <a:rPr lang="ru-RU" dirty="0"/>
              <a:t> </a:t>
            </a:r>
            <a:r>
              <a:rPr lang="ru-RU" dirty="0" err="1"/>
              <a:t>сільського</a:t>
            </a:r>
            <a:r>
              <a:rPr lang="ru-RU" dirty="0"/>
              <a:t> </a:t>
            </a:r>
            <a:r>
              <a:rPr lang="ru-RU" dirty="0" err="1"/>
              <a:t>розвитку</a:t>
            </a:r>
            <a:r>
              <a:rPr lang="ru-RU" dirty="0"/>
              <a:t> </a:t>
            </a:r>
          </a:p>
          <a:p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фінансування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з державного бюджету  </a:t>
            </a:r>
            <a:r>
              <a:rPr lang="ru-RU" dirty="0" smtClean="0"/>
              <a:t>3 </a:t>
            </a:r>
            <a:r>
              <a:rPr lang="ru-RU" dirty="0"/>
              <a:t>600 000 </a:t>
            </a:r>
            <a:r>
              <a:rPr lang="ru-RU" dirty="0" err="1"/>
              <a:t>грн</a:t>
            </a:r>
            <a:r>
              <a:rPr lang="ru-RU" dirty="0"/>
              <a:t> – 6 000 000 </a:t>
            </a:r>
            <a:r>
              <a:rPr lang="ru-RU" dirty="0" err="1"/>
              <a:t>грн</a:t>
            </a:r>
            <a:r>
              <a:rPr lang="ru-RU" dirty="0"/>
              <a:t> </a:t>
            </a:r>
          </a:p>
          <a:p>
            <a:r>
              <a:rPr lang="ru-RU" dirty="0">
                <a:solidFill>
                  <a:srgbClr val="0070C0"/>
                </a:solidFill>
              </a:rPr>
              <a:t>3. </a:t>
            </a:r>
            <a:r>
              <a:rPr lang="ru-RU" dirty="0" err="1">
                <a:solidFill>
                  <a:srgbClr val="0070C0"/>
                </a:solidFill>
              </a:rPr>
              <a:t>Розвиток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туризму</a:t>
            </a:r>
          </a:p>
          <a:p>
            <a:r>
              <a:rPr lang="ru-RU" dirty="0" smtClean="0"/>
              <a:t>   </a:t>
            </a:r>
            <a:r>
              <a:rPr lang="ru-RU" dirty="0" err="1" smtClean="0"/>
              <a:t>Напрям</a:t>
            </a:r>
            <a:r>
              <a:rPr lang="ru-RU" dirty="0" smtClean="0"/>
              <a:t> </a:t>
            </a:r>
            <a:r>
              <a:rPr lang="ru-RU" dirty="0"/>
              <a:t>3.1 </a:t>
            </a:r>
            <a:r>
              <a:rPr lang="ru-RU" dirty="0" err="1"/>
              <a:t>Туристична</a:t>
            </a:r>
            <a:r>
              <a:rPr lang="ru-RU" dirty="0"/>
              <a:t> </a:t>
            </a:r>
            <a:r>
              <a:rPr lang="ru-RU" dirty="0" err="1"/>
              <a:t>інфраструктура</a:t>
            </a:r>
            <a:r>
              <a:rPr lang="ru-RU" dirty="0"/>
              <a:t> </a:t>
            </a:r>
          </a:p>
          <a:p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фінансування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з  державного бюджету </a:t>
            </a:r>
            <a:r>
              <a:rPr lang="ru-RU" dirty="0" smtClean="0"/>
              <a:t> </a:t>
            </a:r>
            <a:r>
              <a:rPr lang="ru-RU" dirty="0"/>
              <a:t>5 000 000 </a:t>
            </a:r>
            <a:r>
              <a:rPr lang="ru-RU" dirty="0" err="1"/>
              <a:t>грн</a:t>
            </a:r>
            <a:r>
              <a:rPr lang="ru-RU" dirty="0"/>
              <a:t> – 24 000 000 </a:t>
            </a:r>
            <a:r>
              <a:rPr lang="ru-RU" dirty="0" err="1"/>
              <a:t>грн</a:t>
            </a:r>
            <a:endParaRPr lang="ru-RU" dirty="0"/>
          </a:p>
          <a:p>
            <a:r>
              <a:rPr lang="ru-RU" dirty="0" smtClean="0"/>
              <a:t>   </a:t>
            </a:r>
            <a:r>
              <a:rPr lang="ru-RU" dirty="0" err="1" smtClean="0"/>
              <a:t>Напрям</a:t>
            </a:r>
            <a:r>
              <a:rPr lang="ru-RU" dirty="0" smtClean="0"/>
              <a:t> </a:t>
            </a:r>
            <a:r>
              <a:rPr lang="ru-RU" dirty="0"/>
              <a:t>3.2 </a:t>
            </a:r>
            <a:r>
              <a:rPr lang="ru-RU" dirty="0" err="1"/>
              <a:t>Збереження</a:t>
            </a:r>
            <a:r>
              <a:rPr lang="ru-RU" dirty="0"/>
              <a:t> </a:t>
            </a:r>
            <a:r>
              <a:rPr lang="ru-RU" dirty="0" err="1"/>
              <a:t>об’єктів</a:t>
            </a:r>
            <a:r>
              <a:rPr lang="ru-RU" dirty="0"/>
              <a:t> </a:t>
            </a:r>
            <a:r>
              <a:rPr lang="ru-RU" dirty="0" err="1"/>
              <a:t>культурної</a:t>
            </a:r>
            <a:r>
              <a:rPr lang="ru-RU" dirty="0"/>
              <a:t> </a:t>
            </a:r>
            <a:r>
              <a:rPr lang="ru-RU" dirty="0" err="1"/>
              <a:t>спадщини</a:t>
            </a:r>
            <a:endParaRPr lang="ru-RU" dirty="0"/>
          </a:p>
          <a:p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фінансування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з державного бюджету </a:t>
            </a:r>
            <a:r>
              <a:rPr lang="ru-RU" dirty="0" smtClean="0"/>
              <a:t> </a:t>
            </a:r>
            <a:r>
              <a:rPr lang="ru-RU" dirty="0"/>
              <a:t>5 000 000 </a:t>
            </a:r>
            <a:r>
              <a:rPr lang="ru-RU" dirty="0" err="1"/>
              <a:t>грн</a:t>
            </a:r>
            <a:r>
              <a:rPr lang="ru-RU" dirty="0"/>
              <a:t> – 16 000 000 </a:t>
            </a:r>
            <a:r>
              <a:rPr lang="ru-RU" dirty="0" err="1"/>
              <a:t>грн</a:t>
            </a:r>
            <a:endParaRPr lang="ru-RU" dirty="0"/>
          </a:p>
          <a:p>
            <a:r>
              <a:rPr lang="ru-RU" dirty="0" smtClean="0"/>
              <a:t>  </a:t>
            </a:r>
            <a:r>
              <a:rPr lang="ru-RU" dirty="0" err="1" smtClean="0"/>
              <a:t>Напрям</a:t>
            </a:r>
            <a:r>
              <a:rPr lang="ru-RU" dirty="0" smtClean="0"/>
              <a:t> </a:t>
            </a:r>
            <a:r>
              <a:rPr lang="ru-RU" dirty="0"/>
              <a:t>3.3 Маркетинг </a:t>
            </a:r>
            <a:r>
              <a:rPr lang="ru-RU" dirty="0" err="1"/>
              <a:t>туристичного</a:t>
            </a:r>
            <a:r>
              <a:rPr lang="ru-RU" dirty="0"/>
              <a:t> </a:t>
            </a:r>
            <a:r>
              <a:rPr lang="ru-RU" dirty="0" err="1"/>
              <a:t>потенціалу</a:t>
            </a:r>
            <a:endParaRPr lang="ru-RU" dirty="0"/>
          </a:p>
          <a:p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фінансування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з державного бюджету  </a:t>
            </a:r>
            <a:r>
              <a:rPr lang="ru-RU" dirty="0" smtClean="0"/>
              <a:t>1 </a:t>
            </a:r>
            <a:r>
              <a:rPr lang="ru-RU" dirty="0"/>
              <a:t>200 000 грн. – 4 800 000 </a:t>
            </a:r>
            <a:r>
              <a:rPr lang="ru-RU" dirty="0" err="1" smtClean="0"/>
              <a:t>грн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 smtClean="0">
                <a:solidFill>
                  <a:srgbClr val="FF0000"/>
                </a:solidFill>
              </a:rPr>
              <a:t>Проекти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регіонального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розвитку</a:t>
            </a:r>
            <a:r>
              <a:rPr lang="ru-RU" sz="2800" dirty="0">
                <a:solidFill>
                  <a:srgbClr val="FF0000"/>
                </a:solidFill>
              </a:rPr>
              <a:t>, </a:t>
            </a:r>
            <a:r>
              <a:rPr lang="ru-RU" sz="2800" dirty="0" err="1">
                <a:solidFill>
                  <a:srgbClr val="FF0000"/>
                </a:solidFill>
              </a:rPr>
              <a:t>які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можуть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реалізовуватися</a:t>
            </a:r>
            <a:r>
              <a:rPr lang="ru-RU" sz="2800" dirty="0">
                <a:solidFill>
                  <a:srgbClr val="FF0000"/>
                </a:solidFill>
              </a:rPr>
              <a:t> за </a:t>
            </a:r>
            <a:r>
              <a:rPr lang="ru-RU" sz="2800" dirty="0" err="1">
                <a:solidFill>
                  <a:srgbClr val="FF0000"/>
                </a:solidFill>
              </a:rPr>
              <a:t>рахунок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коштів</a:t>
            </a:r>
            <a:r>
              <a:rPr lang="ru-RU" sz="2800" dirty="0">
                <a:solidFill>
                  <a:srgbClr val="FF0000"/>
                </a:solidFill>
              </a:rPr>
              <a:t> державного бюджету, </a:t>
            </a:r>
            <a:r>
              <a:rPr lang="ru-RU" sz="2800" dirty="0" err="1">
                <a:solidFill>
                  <a:srgbClr val="FF0000"/>
                </a:solidFill>
              </a:rPr>
              <a:t>отриманих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від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Європейського</a:t>
            </a:r>
            <a:r>
              <a:rPr lang="ru-RU" sz="2800" dirty="0">
                <a:solidFill>
                  <a:srgbClr val="FF0000"/>
                </a:solidFill>
              </a:rPr>
              <a:t> Союзу </a:t>
            </a:r>
          </a:p>
        </p:txBody>
      </p:sp>
    </p:spTree>
    <p:extLst>
      <p:ext uri="{BB962C8B-B14F-4D97-AF65-F5344CB8AC3E}">
        <p14:creationId xmlns:p14="http://schemas.microsoft.com/office/powerpoint/2010/main" val="2485352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1" y="1434082"/>
            <a:ext cx="889247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4. </a:t>
            </a:r>
            <a:r>
              <a:rPr lang="ru-RU" dirty="0" err="1">
                <a:solidFill>
                  <a:srgbClr val="0070C0"/>
                </a:solidFill>
              </a:rPr>
              <a:t>Розвиток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людського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потенціалу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   </a:t>
            </a:r>
            <a:r>
              <a:rPr lang="ru-RU" dirty="0" err="1" smtClean="0"/>
              <a:t>Напрям</a:t>
            </a:r>
            <a:r>
              <a:rPr lang="ru-RU" dirty="0" smtClean="0"/>
              <a:t> </a:t>
            </a:r>
            <a:r>
              <a:rPr lang="ru-RU" dirty="0"/>
              <a:t>4.1 Люди</a:t>
            </a:r>
          </a:p>
          <a:p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фінансування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з державного бюджету   3 600 000 </a:t>
            </a:r>
            <a:r>
              <a:rPr lang="ru-RU" dirty="0" err="1"/>
              <a:t>грн</a:t>
            </a:r>
            <a:r>
              <a:rPr lang="ru-RU" dirty="0"/>
              <a:t> – 6 000 000 </a:t>
            </a:r>
            <a:r>
              <a:rPr lang="ru-RU" dirty="0" err="1"/>
              <a:t>грн</a:t>
            </a:r>
            <a:endParaRPr lang="ru-RU" dirty="0"/>
          </a:p>
          <a:p>
            <a:r>
              <a:rPr lang="ru-RU" dirty="0" smtClean="0"/>
              <a:t>   </a:t>
            </a:r>
            <a:r>
              <a:rPr lang="ru-RU" dirty="0" err="1" smtClean="0"/>
              <a:t>Напрям</a:t>
            </a:r>
            <a:r>
              <a:rPr lang="ru-RU" dirty="0" smtClean="0"/>
              <a:t> </a:t>
            </a:r>
            <a:r>
              <a:rPr lang="ru-RU" dirty="0"/>
              <a:t>4.2 </a:t>
            </a:r>
            <a:r>
              <a:rPr lang="ru-RU" dirty="0" err="1"/>
              <a:t>Інституції</a:t>
            </a:r>
            <a:r>
              <a:rPr lang="ru-RU" dirty="0"/>
              <a:t> та </a:t>
            </a:r>
            <a:r>
              <a:rPr lang="ru-RU" dirty="0" err="1"/>
              <a:t>мережі</a:t>
            </a:r>
            <a:endParaRPr lang="ru-RU" dirty="0"/>
          </a:p>
          <a:p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фінансування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з державного бюджету   3 600 000 </a:t>
            </a:r>
            <a:r>
              <a:rPr lang="ru-RU" dirty="0" err="1"/>
              <a:t>грн</a:t>
            </a:r>
            <a:r>
              <a:rPr lang="ru-RU" dirty="0"/>
              <a:t> – 12 000 000 </a:t>
            </a:r>
            <a:r>
              <a:rPr lang="ru-RU" dirty="0" err="1"/>
              <a:t>грн</a:t>
            </a:r>
            <a:endParaRPr lang="ru-RU" dirty="0"/>
          </a:p>
          <a:p>
            <a:r>
              <a:rPr lang="ru-RU" dirty="0" smtClean="0"/>
              <a:t>   </a:t>
            </a:r>
            <a:r>
              <a:rPr lang="ru-RU" dirty="0" err="1" smtClean="0"/>
              <a:t>Напрям</a:t>
            </a:r>
            <a:r>
              <a:rPr lang="ru-RU" dirty="0" smtClean="0"/>
              <a:t> </a:t>
            </a:r>
            <a:r>
              <a:rPr lang="ru-RU" dirty="0"/>
              <a:t>4.3 </a:t>
            </a:r>
            <a:r>
              <a:rPr lang="ru-RU" dirty="0" err="1"/>
              <a:t>Дослідження</a:t>
            </a:r>
            <a:endParaRPr lang="ru-RU" dirty="0"/>
          </a:p>
          <a:p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фінансування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з державного бюджету   1 200 000 </a:t>
            </a:r>
            <a:r>
              <a:rPr lang="ru-RU" dirty="0" err="1"/>
              <a:t>грн</a:t>
            </a:r>
            <a:r>
              <a:rPr lang="ru-RU" dirty="0"/>
              <a:t> – 3 600 000 </a:t>
            </a:r>
            <a:r>
              <a:rPr lang="ru-RU" dirty="0" err="1"/>
              <a:t>грн</a:t>
            </a:r>
            <a:endParaRPr lang="ru-RU" dirty="0"/>
          </a:p>
          <a:p>
            <a:r>
              <a:rPr lang="ru-RU" dirty="0">
                <a:solidFill>
                  <a:srgbClr val="0070C0"/>
                </a:solidFill>
              </a:rPr>
              <a:t>5. </a:t>
            </a:r>
            <a:r>
              <a:rPr lang="ru-RU" dirty="0" err="1">
                <a:solidFill>
                  <a:srgbClr val="0070C0"/>
                </a:solidFill>
              </a:rPr>
              <a:t>Загальноукраїнська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солідарність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   </a:t>
            </a:r>
            <a:r>
              <a:rPr lang="ru-RU" dirty="0" err="1" smtClean="0"/>
              <a:t>Напрям</a:t>
            </a:r>
            <a:r>
              <a:rPr lang="ru-RU" dirty="0" smtClean="0"/>
              <a:t> </a:t>
            </a:r>
            <a:r>
              <a:rPr lang="ru-RU" dirty="0"/>
              <a:t>5.1 </a:t>
            </a:r>
            <a:r>
              <a:rPr lang="ru-RU" dirty="0" err="1"/>
              <a:t>Створення</a:t>
            </a:r>
            <a:r>
              <a:rPr lang="ru-RU" dirty="0"/>
              <a:t> </a:t>
            </a:r>
            <a:r>
              <a:rPr lang="ru-RU" dirty="0" err="1"/>
              <a:t>можливостей</a:t>
            </a:r>
            <a:r>
              <a:rPr lang="ru-RU" dirty="0"/>
              <a:t> для </a:t>
            </a:r>
            <a:r>
              <a:rPr lang="ru-RU" dirty="0" err="1"/>
              <a:t>співробітництва</a:t>
            </a:r>
            <a:r>
              <a:rPr lang="ru-RU" dirty="0"/>
              <a:t> </a:t>
            </a:r>
            <a:r>
              <a:rPr lang="ru-RU" dirty="0" err="1"/>
              <a:t>регіонів</a:t>
            </a:r>
            <a:r>
              <a:rPr lang="ru-RU" dirty="0"/>
              <a:t> у </a:t>
            </a:r>
            <a:r>
              <a:rPr lang="ru-RU" dirty="0" err="1"/>
              <a:t>сфері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, </a:t>
            </a:r>
            <a:r>
              <a:rPr lang="ru-RU" dirty="0" err="1"/>
              <a:t>культури</a:t>
            </a:r>
            <a:r>
              <a:rPr lang="ru-RU" dirty="0"/>
              <a:t>, </a:t>
            </a:r>
            <a:r>
              <a:rPr lang="ru-RU" dirty="0" err="1"/>
              <a:t>історичних</a:t>
            </a:r>
            <a:r>
              <a:rPr lang="ru-RU" dirty="0"/>
              <a:t> та </a:t>
            </a:r>
            <a:r>
              <a:rPr lang="ru-RU" dirty="0" err="1"/>
              <a:t>культурологічних</a:t>
            </a:r>
            <a:r>
              <a:rPr lang="ru-RU" dirty="0"/>
              <a:t> </a:t>
            </a:r>
            <a:r>
              <a:rPr lang="ru-RU" dirty="0" err="1"/>
              <a:t>досліджень</a:t>
            </a:r>
            <a:endParaRPr lang="ru-RU" dirty="0"/>
          </a:p>
          <a:p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фінансування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з державного бюджету   3 600 000 </a:t>
            </a:r>
            <a:r>
              <a:rPr lang="ru-RU" dirty="0" err="1"/>
              <a:t>грн</a:t>
            </a:r>
            <a:r>
              <a:rPr lang="ru-RU" dirty="0"/>
              <a:t> – 6 000 000 </a:t>
            </a:r>
            <a:r>
              <a:rPr lang="ru-RU" dirty="0" err="1"/>
              <a:t>грн</a:t>
            </a:r>
            <a:endParaRPr lang="ru-RU" dirty="0"/>
          </a:p>
          <a:p>
            <a:r>
              <a:rPr lang="ru-RU" dirty="0" smtClean="0"/>
              <a:t>   </a:t>
            </a:r>
            <a:r>
              <a:rPr lang="ru-RU" dirty="0" err="1" smtClean="0"/>
              <a:t>Напрям</a:t>
            </a:r>
            <a:r>
              <a:rPr lang="ru-RU" dirty="0" smtClean="0"/>
              <a:t> </a:t>
            </a:r>
            <a:r>
              <a:rPr lang="ru-RU" dirty="0"/>
              <a:t>5.2 </a:t>
            </a:r>
            <a:r>
              <a:rPr lang="ru-RU" dirty="0" err="1"/>
              <a:t>Формування</a:t>
            </a:r>
            <a:r>
              <a:rPr lang="ru-RU" dirty="0"/>
              <a:t> </a:t>
            </a:r>
            <a:r>
              <a:rPr lang="ru-RU" dirty="0" err="1"/>
              <a:t>привабливого</a:t>
            </a:r>
            <a:r>
              <a:rPr lang="ru-RU" dirty="0"/>
              <a:t> образу </a:t>
            </a:r>
            <a:r>
              <a:rPr lang="ru-RU" dirty="0" err="1"/>
              <a:t>регіонів</a:t>
            </a:r>
            <a:r>
              <a:rPr lang="ru-RU" dirty="0"/>
              <a:t> в </a:t>
            </a:r>
            <a:r>
              <a:rPr lang="ru-RU" dirty="0" err="1"/>
              <a:t>Україні</a:t>
            </a:r>
            <a:r>
              <a:rPr lang="ru-RU" dirty="0"/>
              <a:t>, </a:t>
            </a:r>
            <a:r>
              <a:rPr lang="ru-RU" dirty="0" err="1"/>
              <a:t>інтеграція</a:t>
            </a:r>
            <a:r>
              <a:rPr lang="ru-RU" dirty="0"/>
              <a:t> </a:t>
            </a:r>
            <a:r>
              <a:rPr lang="ru-RU" dirty="0" err="1"/>
              <a:t>регіональних</a:t>
            </a:r>
            <a:r>
              <a:rPr lang="ru-RU" dirty="0"/>
              <a:t> </a:t>
            </a:r>
            <a:r>
              <a:rPr lang="ru-RU" dirty="0" err="1"/>
              <a:t>ідентичностей</a:t>
            </a:r>
            <a:r>
              <a:rPr lang="ru-RU" dirty="0"/>
              <a:t> у </a:t>
            </a:r>
            <a:r>
              <a:rPr lang="ru-RU" dirty="0" err="1"/>
              <a:t>загальноукраїнську</a:t>
            </a:r>
            <a:r>
              <a:rPr lang="ru-RU" dirty="0"/>
              <a:t> </a:t>
            </a:r>
            <a:r>
              <a:rPr lang="ru-RU" dirty="0" err="1"/>
              <a:t>ідентичність</a:t>
            </a:r>
            <a:endParaRPr lang="ru-RU" dirty="0"/>
          </a:p>
          <a:p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фінансування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з державного бюджету   3 600 000 </a:t>
            </a:r>
            <a:r>
              <a:rPr lang="ru-RU" dirty="0" err="1"/>
              <a:t>грн</a:t>
            </a:r>
            <a:r>
              <a:rPr lang="ru-RU" dirty="0"/>
              <a:t> – 16 000 000 </a:t>
            </a:r>
            <a:r>
              <a:rPr lang="ru-RU" dirty="0" err="1" smtClean="0"/>
              <a:t>грн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 smtClean="0">
                <a:solidFill>
                  <a:srgbClr val="FF0000"/>
                </a:solidFill>
              </a:rPr>
              <a:t>Проекти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регіонального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розвитку</a:t>
            </a:r>
            <a:r>
              <a:rPr lang="ru-RU" sz="2800" dirty="0">
                <a:solidFill>
                  <a:srgbClr val="FF0000"/>
                </a:solidFill>
              </a:rPr>
              <a:t>, </a:t>
            </a:r>
            <a:r>
              <a:rPr lang="ru-RU" sz="2800" dirty="0" err="1">
                <a:solidFill>
                  <a:srgbClr val="FF0000"/>
                </a:solidFill>
              </a:rPr>
              <a:t>які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можуть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реалізовуватися</a:t>
            </a:r>
            <a:r>
              <a:rPr lang="ru-RU" sz="2800" dirty="0">
                <a:solidFill>
                  <a:srgbClr val="FF0000"/>
                </a:solidFill>
              </a:rPr>
              <a:t> за </a:t>
            </a:r>
            <a:r>
              <a:rPr lang="ru-RU" sz="2800" dirty="0" err="1">
                <a:solidFill>
                  <a:srgbClr val="FF0000"/>
                </a:solidFill>
              </a:rPr>
              <a:t>рахунок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коштів</a:t>
            </a:r>
            <a:r>
              <a:rPr lang="ru-RU" sz="2800" dirty="0">
                <a:solidFill>
                  <a:srgbClr val="FF0000"/>
                </a:solidFill>
              </a:rPr>
              <a:t> державного бюджету, </a:t>
            </a:r>
            <a:r>
              <a:rPr lang="ru-RU" sz="2800" dirty="0" err="1">
                <a:solidFill>
                  <a:srgbClr val="FF0000"/>
                </a:solidFill>
              </a:rPr>
              <a:t>отриманих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від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Європейського</a:t>
            </a:r>
            <a:r>
              <a:rPr lang="ru-RU" sz="2800" dirty="0">
                <a:solidFill>
                  <a:srgbClr val="FF0000"/>
                </a:solidFill>
              </a:rPr>
              <a:t> Союзу </a:t>
            </a:r>
          </a:p>
        </p:txBody>
      </p:sp>
    </p:spTree>
    <p:extLst>
      <p:ext uri="{BB962C8B-B14F-4D97-AF65-F5344CB8AC3E}">
        <p14:creationId xmlns:p14="http://schemas.microsoft.com/office/powerpoint/2010/main" val="3023620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0" y="6391275"/>
            <a:ext cx="84010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9" name="Picture 2" descr="C:\Users\Oleg\Desktop\Horizon\HORIZ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528" y="1659768"/>
            <a:ext cx="1546225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0" name="Прямоугольник 5"/>
          <p:cNvSpPr>
            <a:spLocks noChangeArrowheads="1"/>
          </p:cNvSpPr>
          <p:nvPr/>
        </p:nvSpPr>
        <p:spPr bwMode="auto">
          <a:xfrm>
            <a:off x="2285983" y="3286124"/>
            <a:ext cx="671517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800" b="1" dirty="0">
                <a:solidFill>
                  <a:srgbClr val="FF0000"/>
                </a:solidFill>
              </a:rPr>
              <a:t>Можливості залучення коштів через участь у програмі ГОРИЗОНТ </a:t>
            </a:r>
            <a:r>
              <a:rPr lang="uk-UA" sz="2800" b="1" dirty="0" smtClean="0">
                <a:solidFill>
                  <a:srgbClr val="FF0000"/>
                </a:solidFill>
              </a:rPr>
              <a:t>2020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70661" name="Прямоугольник 6"/>
          <p:cNvSpPr>
            <a:spLocks noChangeArrowheads="1"/>
          </p:cNvSpPr>
          <p:nvPr/>
        </p:nvSpPr>
        <p:spPr bwMode="auto">
          <a:xfrm>
            <a:off x="2339975" y="5191125"/>
            <a:ext cx="64087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uk-UA" b="1"/>
              <a:t>Котенко Тетяна Микола</a:t>
            </a:r>
            <a:r>
              <a:rPr lang="uk-UA" altLang="uk-UA" b="1"/>
              <a:t>ї</a:t>
            </a:r>
            <a:r>
              <a:rPr lang="ru-RU" altLang="uk-UA" b="1"/>
              <a:t>вна,</a:t>
            </a:r>
            <a:endParaRPr lang="ru-RU" altLang="uk-UA"/>
          </a:p>
          <a:p>
            <a:pPr eaLnBrk="1" hangingPunct="1"/>
            <a:r>
              <a:rPr lang="ru-RU" altLang="uk-UA" b="1"/>
              <a:t>керівник національного контактного пункту Горизонт2020 «</a:t>
            </a:r>
            <a:r>
              <a:rPr lang="uk-UA" altLang="uk-UA" b="1"/>
              <a:t>Малі та середні підприємства</a:t>
            </a:r>
            <a:r>
              <a:rPr lang="ru-RU" altLang="uk-UA" b="1"/>
              <a:t>»         </a:t>
            </a:r>
          </a:p>
          <a:p>
            <a:pPr eaLnBrk="1" hangingPunct="1"/>
            <a:r>
              <a:rPr lang="ru-RU" altLang="uk-UA"/>
              <a:t>кандидат економічних наук, доцент</a:t>
            </a:r>
          </a:p>
        </p:txBody>
      </p:sp>
      <p:pic>
        <p:nvPicPr>
          <p:cNvPr id="70662" name="Picture 12" descr="horizon_2020_bi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06638" y="257175"/>
            <a:ext cx="6589712" cy="255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3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60350"/>
            <a:ext cx="25908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 smtClean="0">
                <a:solidFill>
                  <a:srgbClr val="FF0000"/>
                </a:solidFill>
              </a:rPr>
              <a:t>Проекти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регіонального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розвитку</a:t>
            </a:r>
            <a:r>
              <a:rPr lang="ru-RU" sz="2800" dirty="0">
                <a:solidFill>
                  <a:srgbClr val="FF0000"/>
                </a:solidFill>
              </a:rPr>
              <a:t>, </a:t>
            </a:r>
            <a:r>
              <a:rPr lang="ru-RU" sz="2800" dirty="0" err="1">
                <a:solidFill>
                  <a:srgbClr val="FF0000"/>
                </a:solidFill>
              </a:rPr>
              <a:t>які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можуть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реалізовуватися</a:t>
            </a:r>
            <a:r>
              <a:rPr lang="ru-RU" sz="2800" dirty="0">
                <a:solidFill>
                  <a:srgbClr val="FF0000"/>
                </a:solidFill>
              </a:rPr>
              <a:t> за </a:t>
            </a:r>
            <a:r>
              <a:rPr lang="ru-RU" sz="2800" dirty="0" err="1">
                <a:solidFill>
                  <a:srgbClr val="FF0000"/>
                </a:solidFill>
              </a:rPr>
              <a:t>рахунок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коштів</a:t>
            </a:r>
            <a:r>
              <a:rPr lang="ru-RU" sz="2800" dirty="0">
                <a:solidFill>
                  <a:srgbClr val="FF0000"/>
                </a:solidFill>
              </a:rPr>
              <a:t> державного бюджету, </a:t>
            </a:r>
            <a:r>
              <a:rPr lang="ru-RU" sz="2800" dirty="0" err="1">
                <a:solidFill>
                  <a:srgbClr val="FF0000"/>
                </a:solidFill>
              </a:rPr>
              <a:t>отриманих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від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Європейського</a:t>
            </a:r>
            <a:r>
              <a:rPr lang="ru-RU" sz="2800" dirty="0">
                <a:solidFill>
                  <a:srgbClr val="FF0000"/>
                </a:solidFill>
              </a:rPr>
              <a:t> Союзу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8336" y="1502688"/>
            <a:ext cx="886732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</a:t>
            </a:r>
            <a:r>
              <a:rPr lang="ru-RU" dirty="0" err="1" smtClean="0"/>
              <a:t>Напрям</a:t>
            </a:r>
            <a:r>
              <a:rPr lang="ru-RU" dirty="0" smtClean="0"/>
              <a:t> </a:t>
            </a:r>
            <a:r>
              <a:rPr lang="ru-RU" dirty="0"/>
              <a:t>5.3 </a:t>
            </a:r>
            <a:r>
              <a:rPr lang="ru-RU" dirty="0" err="1"/>
              <a:t>Створення</a:t>
            </a:r>
            <a:r>
              <a:rPr lang="ru-RU" dirty="0"/>
              <a:t> </a:t>
            </a:r>
            <a:r>
              <a:rPr lang="ru-RU" dirty="0" err="1"/>
              <a:t>нових</a:t>
            </a:r>
            <a:r>
              <a:rPr lang="ru-RU" dirty="0"/>
              <a:t> </a:t>
            </a:r>
            <a:r>
              <a:rPr lang="ru-RU" dirty="0" err="1"/>
              <a:t>можливостей</a:t>
            </a:r>
            <a:r>
              <a:rPr lang="ru-RU" dirty="0"/>
              <a:t> для </a:t>
            </a:r>
            <a:r>
              <a:rPr lang="ru-RU" dirty="0" err="1"/>
              <a:t>розвитку</a:t>
            </a:r>
            <a:r>
              <a:rPr lang="ru-RU" dirty="0"/>
              <a:t> і </a:t>
            </a:r>
            <a:r>
              <a:rPr lang="ru-RU" dirty="0" err="1"/>
              <a:t>самореалізації</a:t>
            </a:r>
            <a:r>
              <a:rPr lang="ru-RU" dirty="0"/>
              <a:t> </a:t>
            </a:r>
            <a:r>
              <a:rPr lang="ru-RU" dirty="0" err="1"/>
              <a:t>вразливих</a:t>
            </a:r>
            <a:r>
              <a:rPr lang="ru-RU" dirty="0"/>
              <a:t> та </a:t>
            </a:r>
            <a:r>
              <a:rPr lang="ru-RU" dirty="0" err="1"/>
              <a:t>дискримінованих</a:t>
            </a:r>
            <a:r>
              <a:rPr lang="ru-RU" dirty="0"/>
              <a:t> </a:t>
            </a:r>
            <a:r>
              <a:rPr lang="ru-RU" dirty="0" err="1"/>
              <a:t>груп</a:t>
            </a:r>
            <a:r>
              <a:rPr lang="ru-RU" dirty="0"/>
              <a:t> </a:t>
            </a:r>
            <a:r>
              <a:rPr lang="ru-RU" dirty="0" err="1"/>
              <a:t>населення</a:t>
            </a:r>
            <a:r>
              <a:rPr lang="ru-RU" dirty="0"/>
              <a:t>, </a:t>
            </a:r>
            <a:r>
              <a:rPr lang="ru-RU" dirty="0" err="1"/>
              <a:t>зокрема</a:t>
            </a:r>
            <a:r>
              <a:rPr lang="ru-RU" dirty="0"/>
              <a:t> </a:t>
            </a:r>
            <a:r>
              <a:rPr lang="ru-RU" dirty="0" err="1"/>
              <a:t>внутрішньо</a:t>
            </a:r>
            <a:r>
              <a:rPr lang="ru-RU" dirty="0"/>
              <a:t> </a:t>
            </a:r>
            <a:r>
              <a:rPr lang="ru-RU" dirty="0" err="1"/>
              <a:t>переміщених</a:t>
            </a:r>
            <a:r>
              <a:rPr lang="ru-RU" dirty="0"/>
              <a:t> </a:t>
            </a:r>
            <a:r>
              <a:rPr lang="ru-RU" dirty="0" err="1"/>
              <a:t>осіб</a:t>
            </a:r>
            <a:r>
              <a:rPr lang="ru-RU" dirty="0"/>
              <a:t>, </a:t>
            </a:r>
            <a:r>
              <a:rPr lang="ru-RU" dirty="0" err="1"/>
              <a:t>ветеранів</a:t>
            </a:r>
            <a:r>
              <a:rPr lang="ru-RU" dirty="0"/>
              <a:t> </a:t>
            </a:r>
            <a:r>
              <a:rPr lang="ru-RU" dirty="0" err="1"/>
              <a:t>війни</a:t>
            </a:r>
            <a:r>
              <a:rPr lang="ru-RU" dirty="0"/>
              <a:t>, </a:t>
            </a:r>
            <a:r>
              <a:rPr lang="ru-RU" dirty="0" err="1"/>
              <a:t>учасників</a:t>
            </a:r>
            <a:r>
              <a:rPr lang="ru-RU" dirty="0"/>
              <a:t> </a:t>
            </a:r>
            <a:r>
              <a:rPr lang="ru-RU" dirty="0" err="1"/>
              <a:t>бойових</a:t>
            </a:r>
            <a:r>
              <a:rPr lang="ru-RU" dirty="0"/>
              <a:t> </a:t>
            </a:r>
            <a:r>
              <a:rPr lang="ru-RU" dirty="0" err="1"/>
              <a:t>дій</a:t>
            </a:r>
            <a:r>
              <a:rPr lang="ru-RU" dirty="0"/>
              <a:t> </a:t>
            </a:r>
            <a:r>
              <a:rPr lang="ru-RU" dirty="0" err="1"/>
              <a:t>тощо</a:t>
            </a:r>
            <a:endParaRPr lang="ru-RU" dirty="0"/>
          </a:p>
          <a:p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фінансування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з державного бюджету   3 600 000 </a:t>
            </a:r>
            <a:r>
              <a:rPr lang="ru-RU" dirty="0" err="1"/>
              <a:t>грн</a:t>
            </a:r>
            <a:r>
              <a:rPr lang="ru-RU" dirty="0"/>
              <a:t> – 36 000 000 </a:t>
            </a:r>
            <a:r>
              <a:rPr lang="ru-RU" dirty="0" err="1" smtClean="0"/>
              <a:t>грн</a:t>
            </a:r>
            <a:endParaRPr lang="ru-RU" dirty="0" smtClean="0"/>
          </a:p>
          <a:p>
            <a:r>
              <a:rPr lang="ru-RU" dirty="0" smtClean="0"/>
              <a:t>   </a:t>
            </a:r>
            <a:r>
              <a:rPr lang="ru-RU" dirty="0" err="1" smtClean="0"/>
              <a:t>Напрям</a:t>
            </a:r>
            <a:r>
              <a:rPr lang="ru-RU" dirty="0" smtClean="0"/>
              <a:t> </a:t>
            </a:r>
            <a:r>
              <a:rPr lang="ru-RU" dirty="0"/>
              <a:t>5.4 </a:t>
            </a:r>
            <a:r>
              <a:rPr lang="ru-RU" dirty="0" err="1"/>
              <a:t>Сприяння</a:t>
            </a:r>
            <a:r>
              <a:rPr lang="ru-RU" dirty="0"/>
              <a:t> </a:t>
            </a:r>
            <a:r>
              <a:rPr lang="ru-RU" dirty="0" err="1"/>
              <a:t>інтеграції</a:t>
            </a:r>
            <a:r>
              <a:rPr lang="ru-RU" dirty="0"/>
              <a:t> </a:t>
            </a:r>
            <a:r>
              <a:rPr lang="ru-RU" dirty="0" err="1"/>
              <a:t>регіонів</a:t>
            </a:r>
            <a:r>
              <a:rPr lang="ru-RU" dirty="0"/>
              <a:t> та у </a:t>
            </a:r>
            <a:r>
              <a:rPr lang="ru-RU" dirty="0" err="1"/>
              <a:t>регіонах</a:t>
            </a:r>
            <a:endParaRPr lang="ru-RU" dirty="0"/>
          </a:p>
          <a:p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фінансування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з державного бюджету   5 000 000 </a:t>
            </a:r>
            <a:r>
              <a:rPr lang="ru-RU" dirty="0" err="1"/>
              <a:t>грн</a:t>
            </a:r>
            <a:r>
              <a:rPr lang="ru-RU" dirty="0"/>
              <a:t> – 48 000 000 </a:t>
            </a:r>
            <a:r>
              <a:rPr lang="ru-RU" dirty="0" err="1"/>
              <a:t>грн</a:t>
            </a:r>
            <a:endParaRPr lang="ru-RU" dirty="0"/>
          </a:p>
          <a:p>
            <a:r>
              <a:rPr lang="ru-RU" dirty="0">
                <a:solidFill>
                  <a:srgbClr val="0070C0"/>
                </a:solidFill>
              </a:rPr>
              <a:t>6. </a:t>
            </a:r>
            <a:r>
              <a:rPr lang="ru-RU" dirty="0" err="1">
                <a:solidFill>
                  <a:srgbClr val="0070C0"/>
                </a:solidFill>
              </a:rPr>
              <a:t>Підтримка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розвитку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депресивних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територій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   </a:t>
            </a:r>
            <a:r>
              <a:rPr lang="ru-RU" dirty="0" err="1" smtClean="0"/>
              <a:t>Напрям</a:t>
            </a:r>
            <a:r>
              <a:rPr lang="ru-RU" dirty="0" smtClean="0"/>
              <a:t> </a:t>
            </a:r>
            <a:r>
              <a:rPr lang="ru-RU" dirty="0"/>
              <a:t>6.1 </a:t>
            </a:r>
            <a:r>
              <a:rPr lang="ru-RU" dirty="0" err="1"/>
              <a:t>Розвиток</a:t>
            </a:r>
            <a:r>
              <a:rPr lang="ru-RU" dirty="0"/>
              <a:t> </a:t>
            </a:r>
            <a:r>
              <a:rPr lang="ru-RU" dirty="0" err="1"/>
              <a:t>сільських</a:t>
            </a:r>
            <a:r>
              <a:rPr lang="ru-RU" dirty="0"/>
              <a:t> </a:t>
            </a:r>
            <a:r>
              <a:rPr lang="ru-RU" dirty="0" err="1"/>
              <a:t>територій</a:t>
            </a:r>
            <a:r>
              <a:rPr lang="ru-RU" dirty="0"/>
              <a:t> з </a:t>
            </a:r>
            <a:r>
              <a:rPr lang="ru-RU" dirty="0" err="1"/>
              <a:t>низькою</a:t>
            </a:r>
            <a:r>
              <a:rPr lang="ru-RU" dirty="0"/>
              <a:t> </a:t>
            </a:r>
            <a:r>
              <a:rPr lang="ru-RU" dirty="0" err="1"/>
              <a:t>щільністю</a:t>
            </a:r>
            <a:r>
              <a:rPr lang="ru-RU" dirty="0"/>
              <a:t> </a:t>
            </a:r>
            <a:r>
              <a:rPr lang="ru-RU" dirty="0" err="1"/>
              <a:t>населення</a:t>
            </a:r>
            <a:r>
              <a:rPr lang="ru-RU" dirty="0"/>
              <a:t> </a:t>
            </a:r>
          </a:p>
          <a:p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фінансування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з державного бюджету   3 600 000 </a:t>
            </a:r>
            <a:r>
              <a:rPr lang="ru-RU" dirty="0" err="1"/>
              <a:t>грн</a:t>
            </a:r>
            <a:r>
              <a:rPr lang="ru-RU" dirty="0"/>
              <a:t> – 6 000 000 </a:t>
            </a:r>
            <a:r>
              <a:rPr lang="ru-RU" dirty="0" err="1"/>
              <a:t>грн</a:t>
            </a:r>
            <a:endParaRPr lang="ru-RU" dirty="0"/>
          </a:p>
          <a:p>
            <a:r>
              <a:rPr lang="ru-RU" dirty="0" smtClean="0"/>
              <a:t>   </a:t>
            </a:r>
            <a:r>
              <a:rPr lang="ru-RU" dirty="0" err="1" smtClean="0"/>
              <a:t>Напрям</a:t>
            </a:r>
            <a:r>
              <a:rPr lang="ru-RU" dirty="0" smtClean="0"/>
              <a:t> </a:t>
            </a:r>
            <a:r>
              <a:rPr lang="ru-RU" dirty="0"/>
              <a:t>6.2 </a:t>
            </a:r>
            <a:r>
              <a:rPr lang="ru-RU" dirty="0" err="1"/>
              <a:t>Створення</a:t>
            </a:r>
            <a:r>
              <a:rPr lang="ru-RU" dirty="0"/>
              <a:t> умов для </a:t>
            </a:r>
            <a:r>
              <a:rPr lang="ru-RU" dirty="0" err="1"/>
              <a:t>розвитку</a:t>
            </a:r>
            <a:r>
              <a:rPr lang="ru-RU" dirty="0"/>
              <a:t> </a:t>
            </a:r>
            <a:r>
              <a:rPr lang="ru-RU" dirty="0" err="1"/>
              <a:t>гірських</a:t>
            </a:r>
            <a:r>
              <a:rPr lang="ru-RU" dirty="0"/>
              <a:t> </a:t>
            </a:r>
            <a:r>
              <a:rPr lang="ru-RU" dirty="0" err="1"/>
              <a:t>територій</a:t>
            </a:r>
            <a:r>
              <a:rPr lang="ru-RU" dirty="0"/>
              <a:t> та </a:t>
            </a:r>
            <a:r>
              <a:rPr lang="ru-RU" dirty="0" err="1"/>
              <a:t>інших</a:t>
            </a:r>
            <a:r>
              <a:rPr lang="ru-RU" dirty="0"/>
              <a:t> </a:t>
            </a:r>
            <a:r>
              <a:rPr lang="ru-RU" dirty="0" err="1"/>
              <a:t>територій</a:t>
            </a:r>
            <a:r>
              <a:rPr lang="ru-RU" dirty="0"/>
              <a:t> з </a:t>
            </a:r>
            <a:r>
              <a:rPr lang="ru-RU" dirty="0" err="1"/>
              <a:t>обмеженим</a:t>
            </a:r>
            <a:r>
              <a:rPr lang="ru-RU" dirty="0"/>
              <a:t> </a:t>
            </a:r>
            <a:r>
              <a:rPr lang="ru-RU" dirty="0" err="1"/>
              <a:t>потенціалом</a:t>
            </a:r>
            <a:r>
              <a:rPr lang="ru-RU" dirty="0"/>
              <a:t> </a:t>
            </a:r>
            <a:r>
              <a:rPr lang="ru-RU" dirty="0" err="1"/>
              <a:t>розвитку</a:t>
            </a:r>
            <a:r>
              <a:rPr lang="ru-RU" dirty="0"/>
              <a:t> </a:t>
            </a:r>
          </a:p>
          <a:p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фінансування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з державного бюджету   6 000 000 </a:t>
            </a:r>
            <a:r>
              <a:rPr lang="ru-RU" dirty="0" err="1"/>
              <a:t>грн</a:t>
            </a:r>
            <a:r>
              <a:rPr lang="ru-RU" dirty="0"/>
              <a:t> – 12 000 000 </a:t>
            </a:r>
            <a:r>
              <a:rPr lang="ru-RU" dirty="0" err="1"/>
              <a:t>грн</a:t>
            </a:r>
            <a:endParaRPr lang="ru-RU" dirty="0"/>
          </a:p>
          <a:p>
            <a:r>
              <a:rPr lang="ru-RU" dirty="0" smtClean="0"/>
              <a:t>   </a:t>
            </a:r>
            <a:r>
              <a:rPr lang="ru-RU" dirty="0" err="1" smtClean="0"/>
              <a:t>Напрям</a:t>
            </a:r>
            <a:r>
              <a:rPr lang="ru-RU" dirty="0" smtClean="0"/>
              <a:t> </a:t>
            </a:r>
            <a:r>
              <a:rPr lang="ru-RU" dirty="0"/>
              <a:t>6.3 </a:t>
            </a:r>
            <a:r>
              <a:rPr lang="ru-RU" dirty="0" err="1"/>
              <a:t>Розвиток</a:t>
            </a:r>
            <a:r>
              <a:rPr lang="ru-RU" dirty="0"/>
              <a:t> </a:t>
            </a:r>
            <a:r>
              <a:rPr lang="ru-RU" dirty="0" err="1"/>
              <a:t>малих</a:t>
            </a:r>
            <a:r>
              <a:rPr lang="ru-RU" dirty="0"/>
              <a:t> та </a:t>
            </a:r>
            <a:r>
              <a:rPr lang="ru-RU" dirty="0" err="1"/>
              <a:t>середніх</a:t>
            </a:r>
            <a:r>
              <a:rPr lang="ru-RU" dirty="0"/>
              <a:t> </a:t>
            </a:r>
            <a:r>
              <a:rPr lang="ru-RU" dirty="0" err="1"/>
              <a:t>міст</a:t>
            </a:r>
            <a:r>
              <a:rPr lang="ru-RU" dirty="0"/>
              <a:t> як </a:t>
            </a:r>
            <a:r>
              <a:rPr lang="ru-RU" dirty="0" err="1"/>
              <a:t>регіональних</a:t>
            </a:r>
            <a:r>
              <a:rPr lang="ru-RU" dirty="0"/>
              <a:t> </a:t>
            </a:r>
            <a:r>
              <a:rPr lang="ru-RU" dirty="0" err="1"/>
              <a:t>точок</a:t>
            </a:r>
            <a:r>
              <a:rPr lang="ru-RU" dirty="0"/>
              <a:t> </a:t>
            </a:r>
            <a:r>
              <a:rPr lang="ru-RU" dirty="0" err="1"/>
              <a:t>зростання</a:t>
            </a:r>
            <a:endParaRPr lang="ru-RU" dirty="0"/>
          </a:p>
          <a:p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фінансування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з державного бюджету   3 600 000 </a:t>
            </a:r>
            <a:r>
              <a:rPr lang="ru-RU" dirty="0" err="1"/>
              <a:t>грн</a:t>
            </a:r>
            <a:r>
              <a:rPr lang="ru-RU" dirty="0"/>
              <a:t> – 18 000 000 </a:t>
            </a:r>
            <a:r>
              <a:rPr lang="ru-RU" dirty="0" err="1" smtClean="0"/>
              <a:t>грн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03537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 smtClean="0">
                <a:solidFill>
                  <a:srgbClr val="FF0000"/>
                </a:solidFill>
              </a:rPr>
              <a:t>Проекти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регіонального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розвитку</a:t>
            </a:r>
            <a:r>
              <a:rPr lang="ru-RU" sz="2800" dirty="0">
                <a:solidFill>
                  <a:srgbClr val="FF0000"/>
                </a:solidFill>
              </a:rPr>
              <a:t>, </a:t>
            </a:r>
            <a:r>
              <a:rPr lang="ru-RU" sz="2800" dirty="0" err="1">
                <a:solidFill>
                  <a:srgbClr val="FF0000"/>
                </a:solidFill>
              </a:rPr>
              <a:t>які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можуть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реалізовуватися</a:t>
            </a:r>
            <a:r>
              <a:rPr lang="ru-RU" sz="2800" dirty="0">
                <a:solidFill>
                  <a:srgbClr val="FF0000"/>
                </a:solidFill>
              </a:rPr>
              <a:t> за </a:t>
            </a:r>
            <a:r>
              <a:rPr lang="ru-RU" sz="2800" dirty="0" err="1">
                <a:solidFill>
                  <a:srgbClr val="FF0000"/>
                </a:solidFill>
              </a:rPr>
              <a:t>рахунок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коштів</a:t>
            </a:r>
            <a:r>
              <a:rPr lang="ru-RU" sz="2800" dirty="0">
                <a:solidFill>
                  <a:srgbClr val="FF0000"/>
                </a:solidFill>
              </a:rPr>
              <a:t> державного бюджету, </a:t>
            </a:r>
            <a:r>
              <a:rPr lang="ru-RU" sz="2800" dirty="0" err="1">
                <a:solidFill>
                  <a:srgbClr val="FF0000"/>
                </a:solidFill>
              </a:rPr>
              <a:t>отриманих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від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Європейського</a:t>
            </a:r>
            <a:r>
              <a:rPr lang="ru-RU" sz="2800" dirty="0">
                <a:solidFill>
                  <a:srgbClr val="FF0000"/>
                </a:solidFill>
              </a:rPr>
              <a:t> Союзу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3508" y="1916832"/>
            <a:ext cx="88569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</a:t>
            </a:r>
            <a:r>
              <a:rPr lang="ru-RU" dirty="0" err="1" smtClean="0"/>
              <a:t>Напрям</a:t>
            </a:r>
            <a:r>
              <a:rPr lang="ru-RU" dirty="0" smtClean="0"/>
              <a:t> </a:t>
            </a:r>
            <a:r>
              <a:rPr lang="ru-RU" dirty="0"/>
              <a:t>6.4 </a:t>
            </a:r>
            <a:r>
              <a:rPr lang="ru-RU" dirty="0" err="1"/>
              <a:t>Створення</a:t>
            </a:r>
            <a:r>
              <a:rPr lang="ru-RU" dirty="0"/>
              <a:t> умов для </a:t>
            </a:r>
            <a:r>
              <a:rPr lang="ru-RU" dirty="0" err="1"/>
              <a:t>розвитку</a:t>
            </a:r>
            <a:r>
              <a:rPr lang="ru-RU" dirty="0"/>
              <a:t> </a:t>
            </a:r>
            <a:r>
              <a:rPr lang="ru-RU" dirty="0" err="1"/>
              <a:t>прикордонних</a:t>
            </a:r>
            <a:r>
              <a:rPr lang="ru-RU" dirty="0"/>
              <a:t> </a:t>
            </a:r>
            <a:r>
              <a:rPr lang="ru-RU" dirty="0" err="1"/>
              <a:t>районів</a:t>
            </a:r>
            <a:r>
              <a:rPr lang="ru-RU" dirty="0"/>
              <a:t> у </a:t>
            </a:r>
            <a:r>
              <a:rPr lang="ru-RU" dirty="0" err="1"/>
              <a:t>несприятливих</a:t>
            </a:r>
            <a:r>
              <a:rPr lang="ru-RU" dirty="0"/>
              <a:t> </a:t>
            </a:r>
            <a:r>
              <a:rPr lang="ru-RU" dirty="0" err="1"/>
              <a:t>умовах</a:t>
            </a:r>
            <a:r>
              <a:rPr lang="ru-RU" dirty="0"/>
              <a:t> </a:t>
            </a:r>
          </a:p>
          <a:p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фінансування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з державного бюджету 3 600 000 </a:t>
            </a:r>
            <a:r>
              <a:rPr lang="ru-RU" dirty="0" err="1"/>
              <a:t>грн</a:t>
            </a:r>
            <a:r>
              <a:rPr lang="ru-RU" dirty="0"/>
              <a:t> – 6 000 000 </a:t>
            </a:r>
            <a:r>
              <a:rPr lang="ru-RU" dirty="0" err="1" smtClean="0"/>
              <a:t>грн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>
                <a:solidFill>
                  <a:srgbClr val="0070C0"/>
                </a:solidFill>
              </a:rPr>
              <a:t>7. </a:t>
            </a:r>
            <a:r>
              <a:rPr lang="ru-RU" dirty="0" err="1">
                <a:solidFill>
                  <a:srgbClr val="0070C0"/>
                </a:solidFill>
              </a:rPr>
              <a:t>Ефективне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управління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>
                <a:solidFill>
                  <a:srgbClr val="0070C0"/>
                </a:solidFill>
              </a:rPr>
              <a:t>регіональним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розвитком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dirty="0" smtClean="0"/>
              <a:t>   </a:t>
            </a:r>
            <a:r>
              <a:rPr lang="ru-RU" dirty="0" err="1" smtClean="0"/>
              <a:t>Напрям</a:t>
            </a:r>
            <a:r>
              <a:rPr lang="ru-RU" dirty="0" smtClean="0"/>
              <a:t> </a:t>
            </a:r>
            <a:r>
              <a:rPr lang="ru-RU" dirty="0"/>
              <a:t>7.1 </a:t>
            </a:r>
            <a:r>
              <a:rPr lang="ru-RU" dirty="0" err="1"/>
              <a:t>Інформаційно-аналітичне</a:t>
            </a:r>
            <a:r>
              <a:rPr lang="ru-RU" dirty="0"/>
              <a:t> та </a:t>
            </a:r>
            <a:r>
              <a:rPr lang="ru-RU" dirty="0" err="1"/>
              <a:t>інституційне</a:t>
            </a:r>
            <a:r>
              <a:rPr lang="ru-RU" dirty="0"/>
              <a:t> </a:t>
            </a:r>
            <a:r>
              <a:rPr lang="ru-RU" dirty="0" err="1"/>
              <a:t>забезпечення</a:t>
            </a:r>
            <a:r>
              <a:rPr lang="ru-RU" dirty="0"/>
              <a:t> </a:t>
            </a:r>
            <a:r>
              <a:rPr lang="ru-RU" dirty="0" err="1"/>
              <a:t>регіонального</a:t>
            </a:r>
            <a:r>
              <a:rPr lang="ru-RU" dirty="0"/>
              <a:t> </a:t>
            </a:r>
            <a:r>
              <a:rPr lang="ru-RU" dirty="0" err="1"/>
              <a:t>розвитку</a:t>
            </a:r>
            <a:endParaRPr lang="ru-RU" dirty="0"/>
          </a:p>
          <a:p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фінансування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з державного бюджету   1 200 000 </a:t>
            </a:r>
            <a:r>
              <a:rPr lang="ru-RU" dirty="0" err="1"/>
              <a:t>грн</a:t>
            </a:r>
            <a:r>
              <a:rPr lang="ru-RU" dirty="0"/>
              <a:t> – 1 600 000 </a:t>
            </a:r>
            <a:r>
              <a:rPr lang="ru-RU" dirty="0" err="1"/>
              <a:t>грн</a:t>
            </a:r>
            <a:endParaRPr lang="ru-RU" dirty="0"/>
          </a:p>
          <a:p>
            <a:r>
              <a:rPr lang="ru-RU" dirty="0" smtClean="0"/>
              <a:t>   </a:t>
            </a:r>
            <a:r>
              <a:rPr lang="ru-RU" dirty="0" err="1" smtClean="0"/>
              <a:t>Напрям</a:t>
            </a:r>
            <a:r>
              <a:rPr lang="ru-RU" dirty="0" smtClean="0"/>
              <a:t> </a:t>
            </a:r>
            <a:r>
              <a:rPr lang="ru-RU" dirty="0"/>
              <a:t>7.2 </a:t>
            </a:r>
            <a:r>
              <a:rPr lang="ru-RU" dirty="0" err="1"/>
              <a:t>Співфінансування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 </a:t>
            </a:r>
            <a:r>
              <a:rPr lang="ru-RU" dirty="0" err="1"/>
              <a:t>регіонального</a:t>
            </a:r>
            <a:r>
              <a:rPr lang="ru-RU" dirty="0"/>
              <a:t> </a:t>
            </a:r>
            <a:r>
              <a:rPr lang="ru-RU" dirty="0" err="1"/>
              <a:t>розвитку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супроводжуються</a:t>
            </a:r>
            <a:r>
              <a:rPr lang="ru-RU" dirty="0"/>
              <a:t> </a:t>
            </a:r>
            <a:r>
              <a:rPr lang="ru-RU" dirty="0" err="1"/>
              <a:t>агенціями</a:t>
            </a:r>
            <a:r>
              <a:rPr lang="ru-RU" dirty="0"/>
              <a:t> </a:t>
            </a:r>
            <a:r>
              <a:rPr lang="ru-RU" dirty="0" err="1"/>
              <a:t>регіонального</a:t>
            </a:r>
            <a:r>
              <a:rPr lang="ru-RU" dirty="0"/>
              <a:t> </a:t>
            </a:r>
            <a:r>
              <a:rPr lang="ru-RU" dirty="0" err="1"/>
              <a:t>розвитку</a:t>
            </a:r>
            <a:r>
              <a:rPr lang="ru-RU" dirty="0"/>
              <a:t>, </a:t>
            </a:r>
            <a:r>
              <a:rPr lang="ru-RU" dirty="0" err="1"/>
              <a:t>утвореними</a:t>
            </a:r>
            <a:r>
              <a:rPr lang="ru-RU" dirty="0"/>
              <a:t> </a:t>
            </a:r>
            <a:r>
              <a:rPr lang="ru-RU" dirty="0" err="1"/>
              <a:t>відповідно</a:t>
            </a:r>
            <a:r>
              <a:rPr lang="ru-RU" dirty="0"/>
              <a:t> до Закону </a:t>
            </a:r>
            <a:r>
              <a:rPr lang="ru-RU" dirty="0" err="1"/>
              <a:t>України</a:t>
            </a:r>
            <a:r>
              <a:rPr lang="ru-RU" dirty="0"/>
              <a:t> «Про засади </a:t>
            </a:r>
            <a:r>
              <a:rPr lang="ru-RU" dirty="0" err="1"/>
              <a:t>державної</a:t>
            </a:r>
            <a:r>
              <a:rPr lang="ru-RU" dirty="0"/>
              <a:t> </a:t>
            </a:r>
            <a:r>
              <a:rPr lang="ru-RU" dirty="0" err="1"/>
              <a:t>регіональної</a:t>
            </a:r>
            <a:r>
              <a:rPr lang="ru-RU" dirty="0"/>
              <a:t> </a:t>
            </a:r>
            <a:r>
              <a:rPr lang="ru-RU" dirty="0" err="1"/>
              <a:t>політики</a:t>
            </a:r>
            <a:r>
              <a:rPr lang="ru-RU" dirty="0"/>
              <a:t>»</a:t>
            </a:r>
          </a:p>
          <a:p>
            <a:r>
              <a:rPr lang="ru-RU" dirty="0" err="1"/>
              <a:t>Обсяг</a:t>
            </a:r>
            <a:r>
              <a:rPr lang="ru-RU" dirty="0"/>
              <a:t> </a:t>
            </a:r>
            <a:r>
              <a:rPr lang="ru-RU" dirty="0" err="1"/>
              <a:t>фінансування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з державного бюджету   5 000 000 </a:t>
            </a:r>
            <a:r>
              <a:rPr lang="ru-RU" dirty="0" err="1"/>
              <a:t>грн</a:t>
            </a:r>
            <a:r>
              <a:rPr lang="ru-RU" dirty="0"/>
              <a:t> – 12 000 000 </a:t>
            </a:r>
            <a:r>
              <a:rPr lang="ru-RU" dirty="0" err="1"/>
              <a:t>грн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47783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67744" y="404664"/>
            <a:ext cx="6047517" cy="4251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ctr">
              <a:spcBef>
                <a:spcPts val="75"/>
              </a:spcBef>
            </a:pPr>
            <a:r>
              <a:rPr lang="ru-RU" sz="2700" spc="-4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”ЄВРОПЕЙСЬКІ ГРАНТИ” ДЛЯ</a:t>
            </a:r>
            <a:r>
              <a:rPr lang="ru-RU" sz="2700" spc="-19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МСП</a:t>
            </a:r>
            <a:endParaRPr lang="ru-RU" sz="27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23528" y="1556792"/>
            <a:ext cx="8542782" cy="48965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sz="135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88640"/>
            <a:ext cx="1404972" cy="72008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МСП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3852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МБФ «Відродження»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484784"/>
            <a:ext cx="860495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rgbClr val="666666"/>
                </a:solidFill>
                <a:latin typeface="Helvetica" panose="020B0604020202020204" pitchFamily="34" charset="0"/>
              </a:rPr>
              <a:t>Назбирали</a:t>
            </a:r>
            <a:r>
              <a:rPr lang="ru-RU" dirty="0">
                <a:solidFill>
                  <a:srgbClr val="666666"/>
                </a:solidFill>
                <a:latin typeface="Helvetica" panose="020B0604020202020204" pitchFamily="34" charset="0"/>
              </a:rPr>
              <a:t> </a:t>
            </a:r>
            <a:r>
              <a:rPr lang="ru-RU" dirty="0" err="1">
                <a:solidFill>
                  <a:srgbClr val="666666"/>
                </a:solidFill>
                <a:latin typeface="Helvetica" panose="020B0604020202020204" pitchFamily="34" charset="0"/>
              </a:rPr>
              <a:t>кілька</a:t>
            </a:r>
            <a:r>
              <a:rPr lang="ru-RU" dirty="0">
                <a:solidFill>
                  <a:srgbClr val="666666"/>
                </a:solidFill>
                <a:latin typeface="Helvetica" panose="020B0604020202020204" pitchFamily="34" charset="0"/>
              </a:rPr>
              <a:t> </a:t>
            </a:r>
            <a:r>
              <a:rPr lang="ru-RU" dirty="0" err="1">
                <a:solidFill>
                  <a:srgbClr val="666666"/>
                </a:solidFill>
                <a:latin typeface="Helvetica" panose="020B0604020202020204" pitchFamily="34" charset="0"/>
              </a:rPr>
              <a:t>лінків</a:t>
            </a:r>
            <a:r>
              <a:rPr lang="ru-RU" dirty="0">
                <a:solidFill>
                  <a:srgbClr val="666666"/>
                </a:solidFill>
                <a:latin typeface="Helvetica" panose="020B0604020202020204" pitchFamily="34" charset="0"/>
              </a:rPr>
              <a:t>, де </a:t>
            </a:r>
            <a:r>
              <a:rPr lang="ru-RU" dirty="0" err="1">
                <a:solidFill>
                  <a:srgbClr val="666666"/>
                </a:solidFill>
                <a:latin typeface="Helvetica" panose="020B0604020202020204" pitchFamily="34" charset="0"/>
              </a:rPr>
              <a:t>можна</a:t>
            </a:r>
            <a:r>
              <a:rPr lang="ru-RU" dirty="0">
                <a:solidFill>
                  <a:srgbClr val="666666"/>
                </a:solidFill>
                <a:latin typeface="Helvetica" panose="020B0604020202020204" pitchFamily="34" charset="0"/>
              </a:rPr>
              <a:t> </a:t>
            </a:r>
            <a:r>
              <a:rPr lang="ru-RU" dirty="0" err="1">
                <a:solidFill>
                  <a:srgbClr val="666666"/>
                </a:solidFill>
                <a:latin typeface="Helvetica" panose="020B0604020202020204" pitchFamily="34" charset="0"/>
              </a:rPr>
              <a:t>черпати</a:t>
            </a:r>
            <a:r>
              <a:rPr lang="ru-RU" dirty="0">
                <a:solidFill>
                  <a:srgbClr val="666666"/>
                </a:solidFill>
                <a:latin typeface="Helvetica" panose="020B0604020202020204" pitchFamily="34" charset="0"/>
              </a:rPr>
              <a:t> </a:t>
            </a:r>
            <a:r>
              <a:rPr lang="ru-RU" dirty="0" err="1">
                <a:solidFill>
                  <a:srgbClr val="666666"/>
                </a:solidFill>
                <a:latin typeface="Helvetica" panose="020B0604020202020204" pitchFamily="34" charset="0"/>
              </a:rPr>
              <a:t>корисну</a:t>
            </a:r>
            <a:r>
              <a:rPr lang="ru-RU" dirty="0">
                <a:solidFill>
                  <a:srgbClr val="666666"/>
                </a:solidFill>
                <a:latin typeface="Helvetica" panose="020B0604020202020204" pitchFamily="34" charset="0"/>
              </a:rPr>
              <a:t> </a:t>
            </a:r>
            <a:r>
              <a:rPr lang="ru-RU" dirty="0" err="1">
                <a:solidFill>
                  <a:srgbClr val="666666"/>
                </a:solidFill>
                <a:latin typeface="Helvetica" panose="020B0604020202020204" pitchFamily="34" charset="0"/>
              </a:rPr>
              <a:t>інформацію</a:t>
            </a:r>
            <a:r>
              <a:rPr lang="ru-RU" dirty="0">
                <a:solidFill>
                  <a:srgbClr val="666666"/>
                </a:solidFill>
                <a:latin typeface="Helvetica" panose="020B0604020202020204" pitchFamily="34" charset="0"/>
              </a:rPr>
              <a:t> про те, як </a:t>
            </a:r>
            <a:r>
              <a:rPr lang="ru-RU" dirty="0" err="1">
                <a:solidFill>
                  <a:srgbClr val="666666"/>
                </a:solidFill>
                <a:latin typeface="Helvetica" panose="020B0604020202020204" pitchFamily="34" charset="0"/>
              </a:rPr>
              <a:t>ефективно</a:t>
            </a:r>
            <a:r>
              <a:rPr lang="ru-RU" dirty="0">
                <a:solidFill>
                  <a:srgbClr val="666666"/>
                </a:solidFill>
                <a:latin typeface="Helvetica" panose="020B0604020202020204" pitchFamily="34" charset="0"/>
              </a:rPr>
              <a:t> </a:t>
            </a:r>
            <a:r>
              <a:rPr lang="ru-RU" dirty="0" err="1">
                <a:solidFill>
                  <a:srgbClr val="666666"/>
                </a:solidFill>
                <a:latin typeface="Helvetica" panose="020B0604020202020204" pitchFamily="34" charset="0"/>
              </a:rPr>
              <a:t>управляти</a:t>
            </a:r>
            <a:r>
              <a:rPr lang="ru-RU" dirty="0">
                <a:solidFill>
                  <a:srgbClr val="666666"/>
                </a:solidFill>
                <a:latin typeface="Helvetica" panose="020B0604020202020204" pitchFamily="34" charset="0"/>
              </a:rPr>
              <a:t> проектами 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😉👇</a:t>
            </a:r>
            <a:r>
              <a:rPr lang="ru-RU" dirty="0">
                <a:solidFill>
                  <a:srgbClr val="666666"/>
                </a:solidFill>
                <a:latin typeface="Helvetica" panose="020B0604020202020204" pitchFamily="34" charset="0"/>
              </a:rPr>
              <a:t> </a:t>
            </a:r>
            <a:r>
              <a:rPr lang="ru-RU" dirty="0">
                <a:solidFill>
                  <a:srgbClr val="365899"/>
                </a:solidFill>
                <a:latin typeface="inherit"/>
                <a:hlinkClick r:id="rId2"/>
              </a:rPr>
              <a:t>#</a:t>
            </a:r>
            <a:r>
              <a:rPr lang="ru-RU" dirty="0" err="1">
                <a:solidFill>
                  <a:srgbClr val="385898"/>
                </a:solidFill>
                <a:latin typeface="inherit"/>
                <a:hlinkClick r:id="rId2"/>
              </a:rPr>
              <a:t>просвітництвоВідродження</a:t>
            </a:r>
            <a:endParaRPr lang="ru-RU" dirty="0">
              <a:solidFill>
                <a:srgbClr val="666666"/>
              </a:solidFill>
              <a:latin typeface="Helvetica" panose="020B0604020202020204" pitchFamily="34" charset="0"/>
            </a:endParaRPr>
          </a:p>
          <a:p>
            <a:r>
              <a:rPr lang="ru-RU" dirty="0">
                <a:solidFill>
                  <a:srgbClr val="666666"/>
                </a:solidFill>
                <a:latin typeface="inherit"/>
              </a:rPr>
              <a:t>🔵</a:t>
            </a:r>
            <a:r>
              <a:rPr lang="ru-RU" dirty="0">
                <a:solidFill>
                  <a:srgbClr val="666666"/>
                </a:solidFill>
                <a:latin typeface="Helvetica" panose="020B0604020202020204" pitchFamily="34" charset="0"/>
              </a:rPr>
              <a:t> </a:t>
            </a:r>
            <a:r>
              <a:rPr lang="ru-RU" dirty="0" err="1">
                <a:solidFill>
                  <a:srgbClr val="666666"/>
                </a:solidFill>
                <a:latin typeface="Helvetica" panose="020B0604020202020204" pitchFamily="34" charset="0"/>
              </a:rPr>
              <a:t>Чотири</a:t>
            </a:r>
            <a:r>
              <a:rPr lang="ru-RU" dirty="0">
                <a:solidFill>
                  <a:srgbClr val="666666"/>
                </a:solidFill>
                <a:latin typeface="Helvetica" panose="020B0604020202020204" pitchFamily="34" charset="0"/>
              </a:rPr>
              <a:t> </a:t>
            </a:r>
            <a:r>
              <a:rPr lang="ru-RU" dirty="0" err="1">
                <a:solidFill>
                  <a:srgbClr val="666666"/>
                </a:solidFill>
                <a:latin typeface="Helvetica" panose="020B0604020202020204" pitchFamily="34" charset="0"/>
              </a:rPr>
              <a:t>поради</a:t>
            </a:r>
            <a:r>
              <a:rPr lang="ru-RU" dirty="0">
                <a:solidFill>
                  <a:srgbClr val="666666"/>
                </a:solidFill>
                <a:latin typeface="Helvetica" panose="020B0604020202020204" pitchFamily="34" charset="0"/>
              </a:rPr>
              <a:t> </a:t>
            </a:r>
            <a:r>
              <a:rPr lang="ru-RU" dirty="0" err="1">
                <a:solidFill>
                  <a:srgbClr val="666666"/>
                </a:solidFill>
                <a:latin typeface="Helvetica" panose="020B0604020202020204" pitchFamily="34" charset="0"/>
              </a:rPr>
              <a:t>із</a:t>
            </a:r>
            <a:r>
              <a:rPr lang="ru-RU" dirty="0">
                <a:solidFill>
                  <a:srgbClr val="666666"/>
                </a:solidFill>
                <a:latin typeface="Helvetica" panose="020B0604020202020204" pitchFamily="34" charset="0"/>
              </a:rPr>
              <a:t> </a:t>
            </a:r>
            <a:r>
              <a:rPr lang="ru-RU" dirty="0" smtClean="0">
                <a:solidFill>
                  <a:srgbClr val="666666"/>
                </a:solidFill>
                <a:latin typeface="Helvetica" panose="020B0604020202020204" pitchFamily="34" charset="0"/>
              </a:rPr>
              <a:t>грант- мене</a:t>
            </a:r>
            <a:r>
              <a:rPr lang="ru-RU" dirty="0" smtClean="0">
                <a:solidFill>
                  <a:srgbClr val="666666"/>
                </a:solidFill>
                <a:latin typeface="inherit"/>
              </a:rPr>
              <a:t>джменту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 </a:t>
            </a:r>
            <a:r>
              <a:rPr lang="en-US" dirty="0">
                <a:solidFill>
                  <a:srgbClr val="385898"/>
                </a:solidFill>
                <a:latin typeface="inherit"/>
                <a:hlinkClick r:id="rId3"/>
              </a:rPr>
              <a:t>https://euprostir.org.ua/practices/135330…</a:t>
            </a:r>
            <a:endParaRPr lang="en-US" dirty="0">
              <a:solidFill>
                <a:srgbClr val="666666"/>
              </a:solidFill>
              <a:latin typeface="Helvetica" panose="020B0604020202020204" pitchFamily="34" charset="0"/>
            </a:endParaRPr>
          </a:p>
          <a:p>
            <a:r>
              <a:rPr lang="ru-RU" dirty="0">
                <a:solidFill>
                  <a:srgbClr val="666666"/>
                </a:solidFill>
                <a:latin typeface="inherit"/>
              </a:rPr>
              <a:t>🔵 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Основи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 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грантрайтингу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 та 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управління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 проектами в 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публічній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 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сфері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 (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методичні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 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рекомендації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) </a:t>
            </a:r>
            <a:r>
              <a:rPr lang="en-US" dirty="0">
                <a:solidFill>
                  <a:srgbClr val="385898"/>
                </a:solidFill>
                <a:latin typeface="inherit"/>
                <a:hlinkClick r:id="rId4"/>
              </a:rPr>
              <a:t>http://www.compet.kh.gov.ua/images/2017/grant.pdf</a:t>
            </a:r>
            <a:endParaRPr lang="en-US" dirty="0">
              <a:solidFill>
                <a:srgbClr val="666666"/>
              </a:solidFill>
              <a:latin typeface="inherit"/>
            </a:endParaRPr>
          </a:p>
          <a:p>
            <a:r>
              <a:rPr lang="ru-RU" dirty="0">
                <a:solidFill>
                  <a:srgbClr val="666666"/>
                </a:solidFill>
                <a:latin typeface="inherit"/>
              </a:rPr>
              <a:t>🔵 </a:t>
            </a:r>
            <a:r>
              <a:rPr lang="en-US" dirty="0">
                <a:solidFill>
                  <a:srgbClr val="666666"/>
                </a:solidFill>
                <a:latin typeface="inherit"/>
              </a:rPr>
              <a:t>Grant management (</a:t>
            </a:r>
            <a:r>
              <a:rPr lang="en-US" dirty="0" err="1">
                <a:solidFill>
                  <a:srgbClr val="666666"/>
                </a:solidFill>
                <a:latin typeface="inherit"/>
              </a:rPr>
              <a:t>youtube</a:t>
            </a:r>
            <a:r>
              <a:rPr lang="en-US" dirty="0">
                <a:solidFill>
                  <a:srgbClr val="666666"/>
                </a:solidFill>
                <a:latin typeface="inherit"/>
              </a:rPr>
              <a:t> 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канал) </a:t>
            </a:r>
            <a:r>
              <a:rPr lang="en-US" dirty="0">
                <a:solidFill>
                  <a:srgbClr val="385898"/>
                </a:solidFill>
                <a:latin typeface="inherit"/>
                <a:hlinkClick r:id="rId5"/>
              </a:rPr>
              <a:t>https://www.youtube.com/channel/UCmwUgdxwjywQ6vxwV_85v3w</a:t>
            </a:r>
            <a:endParaRPr lang="en-US" dirty="0">
              <a:solidFill>
                <a:srgbClr val="666666"/>
              </a:solidFill>
              <a:latin typeface="inherit"/>
            </a:endParaRPr>
          </a:p>
          <a:p>
            <a:r>
              <a:rPr lang="ru-RU" dirty="0">
                <a:solidFill>
                  <a:srgbClr val="666666"/>
                </a:solidFill>
                <a:latin typeface="inherit"/>
              </a:rPr>
              <a:t>🔵 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Довідник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 менеджера ГО </a:t>
            </a:r>
            <a:r>
              <a:rPr lang="en-US" dirty="0">
                <a:solidFill>
                  <a:srgbClr val="385898"/>
                </a:solidFill>
                <a:latin typeface="inherit"/>
                <a:hlinkClick r:id="rId6"/>
              </a:rPr>
              <a:t>https://www.gurt.org.ua/zp_cso/manual/</a:t>
            </a:r>
            <a:endParaRPr lang="en-US" dirty="0">
              <a:solidFill>
                <a:srgbClr val="666666"/>
              </a:solidFill>
              <a:latin typeface="inherit"/>
            </a:endParaRPr>
          </a:p>
          <a:p>
            <a:r>
              <a:rPr lang="ru-RU" dirty="0">
                <a:solidFill>
                  <a:srgbClr val="666666"/>
                </a:solidFill>
                <a:latin typeface="inherit"/>
              </a:rPr>
              <a:t>🔵 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Сучасне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 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керівництво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 проектами - 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мистецтво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 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порушення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 правил (онлайн курс) </a:t>
            </a:r>
            <a:r>
              <a:rPr lang="en-US" dirty="0">
                <a:solidFill>
                  <a:srgbClr val="385898"/>
                </a:solidFill>
                <a:latin typeface="inherit"/>
                <a:hlinkClick r:id="rId7"/>
              </a:rPr>
              <a:t>https://courses.prometheus.org.ua/…/course-v1:IRF+PM1…/about</a:t>
            </a:r>
            <a:endParaRPr lang="en-US" dirty="0">
              <a:solidFill>
                <a:srgbClr val="666666"/>
              </a:solidFill>
              <a:latin typeface="inherit"/>
            </a:endParaRPr>
          </a:p>
          <a:p>
            <a:r>
              <a:rPr lang="ru-RU" dirty="0">
                <a:solidFill>
                  <a:srgbClr val="666666"/>
                </a:solidFill>
                <a:latin typeface="inherit"/>
              </a:rPr>
              <a:t>🔵 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Оцінювання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 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організаційних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 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інновацій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, 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розвитку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 та 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ефективності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 (онлайн курс) </a:t>
            </a:r>
            <a:r>
              <a:rPr lang="en-US" dirty="0">
                <a:solidFill>
                  <a:srgbClr val="385898"/>
                </a:solidFill>
                <a:latin typeface="inherit"/>
                <a:hlinkClick r:id="rId8"/>
              </a:rPr>
              <a:t>https://euprostir.org.ua/courses/143909</a:t>
            </a:r>
            <a:endParaRPr lang="en-US" dirty="0">
              <a:solidFill>
                <a:srgbClr val="666666"/>
              </a:solidFill>
              <a:latin typeface="inherit"/>
            </a:endParaRPr>
          </a:p>
          <a:p>
            <a:r>
              <a:rPr lang="ru-RU" dirty="0">
                <a:solidFill>
                  <a:srgbClr val="666666"/>
                </a:solidFill>
                <a:latin typeface="inherit"/>
              </a:rPr>
              <a:t>🔵 </a:t>
            </a:r>
            <a:r>
              <a:rPr lang="en-US" dirty="0">
                <a:solidFill>
                  <a:srgbClr val="666666"/>
                </a:solidFill>
                <a:latin typeface="inherit"/>
              </a:rPr>
              <a:t>Introduction to Project Management (online course) </a:t>
            </a:r>
            <a:r>
              <a:rPr lang="en-US" dirty="0">
                <a:solidFill>
                  <a:srgbClr val="385898"/>
                </a:solidFill>
                <a:latin typeface="inherit"/>
                <a:hlinkClick r:id="rId9"/>
              </a:rPr>
              <a:t>https://www.edx.org/…/introduction-project-management-</a:t>
            </a:r>
            <a:r>
              <a:rPr lang="en-US" dirty="0" err="1">
                <a:solidFill>
                  <a:srgbClr val="385898"/>
                </a:solidFill>
                <a:latin typeface="inherit"/>
                <a:hlinkClick r:id="rId9"/>
              </a:rPr>
              <a:t>adela</a:t>
            </a:r>
            <a:r>
              <a:rPr lang="en-US" dirty="0">
                <a:solidFill>
                  <a:srgbClr val="385898"/>
                </a:solidFill>
                <a:latin typeface="inherit"/>
                <a:hlinkClick r:id="rId9"/>
              </a:rPr>
              <a:t>…</a:t>
            </a:r>
            <a:r>
              <a:rPr lang="en-US" dirty="0">
                <a:solidFill>
                  <a:srgbClr val="666666"/>
                </a:solidFill>
                <a:latin typeface="inherit"/>
              </a:rPr>
              <a:t>#</a:t>
            </a:r>
          </a:p>
          <a:p>
            <a:r>
              <a:rPr lang="ru-RU" dirty="0">
                <a:solidFill>
                  <a:srgbClr val="666666"/>
                </a:solidFill>
                <a:latin typeface="inherit"/>
              </a:rPr>
              <a:t>🔵 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Соціальне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 не 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завжди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 про 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безоплатне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. 4 </a:t>
            </a:r>
            <a:r>
              <a:rPr lang="ru-RU" dirty="0" err="1" smtClean="0">
                <a:solidFill>
                  <a:srgbClr val="666666"/>
                </a:solidFill>
                <a:latin typeface="inherit"/>
              </a:rPr>
              <a:t>лайфхаки</a:t>
            </a:r>
            <a:r>
              <a:rPr lang="ru-RU" dirty="0" smtClean="0">
                <a:solidFill>
                  <a:srgbClr val="666666"/>
                </a:solidFill>
                <a:latin typeface="inherit"/>
              </a:rPr>
              <a:t> 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для 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монетизації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 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грантових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 </a:t>
            </a:r>
            <a:r>
              <a:rPr lang="ru-RU" dirty="0" err="1">
                <a:solidFill>
                  <a:srgbClr val="666666"/>
                </a:solidFill>
                <a:latin typeface="inherit"/>
              </a:rPr>
              <a:t>ініціатив</a:t>
            </a:r>
            <a:r>
              <a:rPr lang="ru-RU" dirty="0">
                <a:solidFill>
                  <a:srgbClr val="666666"/>
                </a:solidFill>
                <a:latin typeface="inherit"/>
              </a:rPr>
              <a:t> </a:t>
            </a:r>
            <a:r>
              <a:rPr lang="en-US" dirty="0">
                <a:solidFill>
                  <a:srgbClr val="385898"/>
                </a:solidFill>
                <a:latin typeface="inherit"/>
                <a:hlinkClick r:id="rId10"/>
              </a:rPr>
              <a:t>https://euprostir.org.ua/practices/144704</a:t>
            </a:r>
            <a:endParaRPr lang="en-US" b="0" i="0" dirty="0">
              <a:solidFill>
                <a:srgbClr val="666666"/>
              </a:solidFill>
              <a:effectLst/>
              <a:latin typeface="inherit"/>
            </a:endParaRPr>
          </a:p>
        </p:txBody>
      </p:sp>
    </p:spTree>
    <p:extLst>
      <p:ext uri="{BB962C8B-B14F-4D97-AF65-F5344CB8AC3E}">
        <p14:creationId xmlns:p14="http://schemas.microsoft.com/office/powerpoint/2010/main" val="30115334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https://www.facebook.com/groups/grant.management/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5314" t="14719" r="13357" b="8548"/>
          <a:stretch/>
        </p:blipFill>
        <p:spPr>
          <a:xfrm>
            <a:off x="899592" y="1484784"/>
            <a:ext cx="7715200" cy="500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6202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altLang="uk-UA" smtClean="0">
                <a:solidFill>
                  <a:srgbClr val="FF0000"/>
                </a:solidFill>
              </a:rPr>
              <a:t>Пошук партнерів</a:t>
            </a:r>
            <a:br>
              <a:rPr lang="uk-UA" altLang="uk-UA" smtClean="0">
                <a:solidFill>
                  <a:srgbClr val="FF0000"/>
                </a:solidFill>
              </a:rPr>
            </a:br>
            <a:r>
              <a:rPr lang="en-US" altLang="uk-UA" smtClean="0">
                <a:solidFill>
                  <a:srgbClr val="FF0000"/>
                </a:solidFill>
              </a:rPr>
              <a:t>https://www.up2europe</a:t>
            </a:r>
            <a:endParaRPr lang="uk-UA" altLang="uk-UA" smtClean="0">
              <a:solidFill>
                <a:srgbClr val="FF0000"/>
              </a:solidFill>
            </a:endParaRPr>
          </a:p>
        </p:txBody>
      </p:sp>
      <p:pic>
        <p:nvPicPr>
          <p:cNvPr id="92163" name="Picture 2"/>
          <p:cNvPicPr>
            <a:picLocks noChangeAspect="1" noChangeArrowheads="1"/>
          </p:cNvPicPr>
          <p:nvPr/>
        </p:nvPicPr>
        <p:blipFill>
          <a:blip r:embed="rId2"/>
          <a:srcRect l="49922" t="14870" r="20972" b="19891"/>
          <a:stretch>
            <a:fillRect/>
          </a:stretch>
        </p:blipFill>
        <p:spPr bwMode="auto">
          <a:xfrm>
            <a:off x="146050" y="1765300"/>
            <a:ext cx="3786188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64" name="Picture 3"/>
          <p:cNvPicPr>
            <a:picLocks noChangeAspect="1" noChangeArrowheads="1"/>
          </p:cNvPicPr>
          <p:nvPr/>
        </p:nvPicPr>
        <p:blipFill>
          <a:blip r:embed="rId3"/>
          <a:srcRect l="49879" t="14870" r="11063" b="16164"/>
          <a:stretch>
            <a:fillRect/>
          </a:stretch>
        </p:blipFill>
        <p:spPr bwMode="auto">
          <a:xfrm>
            <a:off x="3962400" y="1628775"/>
            <a:ext cx="5083175" cy="504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C:\Users\Oleg\Desktop\Horizon\HORIZ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88913"/>
            <a:ext cx="2014537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188913"/>
            <a:ext cx="2663825" cy="121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Прямоугольник 5"/>
          <p:cNvSpPr>
            <a:spLocks noChangeArrowheads="1"/>
          </p:cNvSpPr>
          <p:nvPr/>
        </p:nvSpPr>
        <p:spPr bwMode="auto">
          <a:xfrm>
            <a:off x="251519" y="1484313"/>
            <a:ext cx="8784531" cy="51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uk-UA" sz="24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Центральноукраїнський</a:t>
            </a:r>
            <a:r>
              <a:rPr lang="uk-UA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національний технічний університет </a:t>
            </a:r>
          </a:p>
          <a:p>
            <a:pPr algn="ctr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endParaRPr lang="uk-UA" sz="2400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uk-UA" sz="2400" dirty="0"/>
              <a:t>Національний контактний пункт </a:t>
            </a:r>
            <a:r>
              <a:rPr lang="uk-UA" sz="2400" dirty="0" smtClean="0"/>
              <a:t>“</a:t>
            </a:r>
            <a:r>
              <a:rPr lang="uk-UA" sz="2400" dirty="0"/>
              <a:t>Горизонт 2020”</a:t>
            </a:r>
          </a:p>
          <a:p>
            <a:pPr algn="ctr" eaLnBrk="1" hangingPunct="1">
              <a:lnSpc>
                <a:spcPct val="90000"/>
              </a:lnSpc>
              <a:buFont typeface="Wingdings 3" pitchFamily="18" charset="2"/>
              <a:buNone/>
              <a:defRPr/>
            </a:pPr>
            <a:r>
              <a:rPr lang="uk-UA" sz="2400" dirty="0"/>
              <a:t> за напрямом </a:t>
            </a:r>
            <a:r>
              <a:rPr lang="uk-UA" sz="2400" b="1" dirty="0"/>
              <a:t>“Малі та середні підприємства” </a:t>
            </a:r>
            <a:r>
              <a:rPr lang="en-US" sz="2400" b="1" dirty="0"/>
              <a:t>(SMEs)</a:t>
            </a:r>
            <a:endParaRPr lang="uk-UA" sz="2400" b="1" dirty="0"/>
          </a:p>
          <a:p>
            <a:pPr eaLnBrk="1" hangingPunct="1">
              <a:lnSpc>
                <a:spcPct val="90000"/>
              </a:lnSpc>
              <a:defRPr/>
            </a:pPr>
            <a:endParaRPr lang="en-US" sz="2800" b="1" dirty="0"/>
          </a:p>
          <a:p>
            <a:pPr eaLnBrk="1" hangingPunct="1">
              <a:lnSpc>
                <a:spcPct val="90000"/>
              </a:lnSpc>
              <a:defRPr/>
            </a:pPr>
            <a:r>
              <a:rPr lang="uk-UA" altLang="uk-UA" sz="2800" b="1" dirty="0">
                <a:solidFill>
                  <a:prstClr val="black"/>
                </a:solidFill>
              </a:rPr>
              <a:t>Керівник НКП:</a:t>
            </a:r>
            <a:r>
              <a:rPr lang="uk-UA" altLang="uk-UA" sz="2800" dirty="0">
                <a:solidFill>
                  <a:prstClr val="black"/>
                </a:solidFill>
              </a:rPr>
              <a:t> Тетяна Миколаївна </a:t>
            </a:r>
            <a:r>
              <a:rPr lang="uk-UA" altLang="uk-UA" sz="2800" dirty="0" err="1">
                <a:solidFill>
                  <a:prstClr val="black"/>
                </a:solidFill>
              </a:rPr>
              <a:t>Котенко</a:t>
            </a:r>
            <a:endParaRPr lang="uk-UA" altLang="uk-UA" sz="2800" dirty="0">
              <a:solidFill>
                <a:prstClr val="black"/>
              </a:solidFill>
            </a:endParaRPr>
          </a:p>
          <a:p>
            <a:pPr algn="ctr" eaLnBrk="1" hangingPunct="1">
              <a:lnSpc>
                <a:spcPct val="90000"/>
              </a:lnSpc>
              <a:defRPr/>
            </a:pPr>
            <a:r>
              <a:rPr lang="uk-UA" altLang="uk-UA" sz="2800" dirty="0">
                <a:solidFill>
                  <a:prstClr val="black"/>
                </a:solidFill>
              </a:rPr>
              <a:t>(кандидат економічних наук, доцент)</a:t>
            </a:r>
            <a:endParaRPr lang="ru-RU" altLang="uk-UA" sz="2800" dirty="0">
              <a:solidFill>
                <a:prstClr val="black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uk-UA" altLang="uk-UA" sz="2800" dirty="0">
              <a:solidFill>
                <a:prstClr val="black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uk-UA" altLang="uk-UA" sz="2800" dirty="0">
                <a:solidFill>
                  <a:prstClr val="black"/>
                </a:solidFill>
              </a:rPr>
              <a:t>тел./факс: +380506840373</a:t>
            </a:r>
            <a:endParaRPr lang="ru-RU" altLang="uk-UA" sz="2800" dirty="0">
              <a:solidFill>
                <a:prstClr val="black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ru-RU" altLang="uk-UA" sz="2800" dirty="0">
                <a:solidFill>
                  <a:prstClr val="black"/>
                </a:solidFill>
              </a:rPr>
              <a:t>E-</a:t>
            </a:r>
            <a:r>
              <a:rPr lang="ru-RU" altLang="uk-UA" sz="2800" dirty="0" err="1">
                <a:solidFill>
                  <a:prstClr val="black"/>
                </a:solidFill>
              </a:rPr>
              <a:t>mail</a:t>
            </a:r>
            <a:r>
              <a:rPr lang="ru-RU" altLang="uk-UA" sz="2800" dirty="0">
                <a:solidFill>
                  <a:prstClr val="black"/>
                </a:solidFill>
              </a:rPr>
              <a:t>:  </a:t>
            </a:r>
            <a:r>
              <a:rPr lang="en-US" altLang="uk-UA" sz="2800" b="1" dirty="0">
                <a:solidFill>
                  <a:srgbClr val="FF0000"/>
                </a:solidFill>
              </a:rPr>
              <a:t>kntu.inintex@gmail.com</a:t>
            </a:r>
            <a:r>
              <a:rPr lang="ru-RU" altLang="uk-UA" sz="2800" b="1" dirty="0">
                <a:solidFill>
                  <a:srgbClr val="FF000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uk-UA" altLang="uk-UA" sz="2800" dirty="0">
                <a:solidFill>
                  <a:prstClr val="black"/>
                </a:solidFill>
              </a:rPr>
              <a:t>              </a:t>
            </a:r>
            <a:r>
              <a:rPr lang="en-US" altLang="uk-UA" sz="2800" dirty="0" smtClean="0">
                <a:solidFill>
                  <a:prstClr val="black"/>
                </a:solidFill>
                <a:hlinkClick r:id="rId4"/>
              </a:rPr>
              <a:t>www.ncp-sme.kr.ua</a:t>
            </a:r>
            <a:endParaRPr lang="uk-UA" altLang="uk-UA" sz="2800" dirty="0" smtClean="0">
              <a:solidFill>
                <a:prstClr val="black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>
                <a:hlinkClick r:id="rId5"/>
              </a:rPr>
              <a:t>https://</a:t>
            </a:r>
            <a:r>
              <a:rPr lang="en-US" sz="2800" dirty="0" smtClean="0">
                <a:hlinkClick r:id="rId5"/>
              </a:rPr>
              <a:t>www.facebook.com/h2020.ncp.sme.kr.ua</a:t>
            </a:r>
            <a:endParaRPr lang="uk-UA" sz="2800" dirty="0" smtClean="0"/>
          </a:p>
          <a:p>
            <a:pPr eaLnBrk="1" hangingPunct="1">
              <a:lnSpc>
                <a:spcPct val="90000"/>
              </a:lnSpc>
              <a:defRPr/>
            </a:pPr>
            <a:endParaRPr lang="uk-UA" altLang="uk-UA" sz="2800" dirty="0">
              <a:solidFill>
                <a:prstClr val="black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uk-UA" altLang="uk-UA" sz="2000" dirty="0" smtClean="0">
                <a:solidFill>
                  <a:prstClr val="black"/>
                </a:solidFill>
              </a:rPr>
              <a:t>Адреса</a:t>
            </a:r>
            <a:r>
              <a:rPr lang="uk-UA" altLang="uk-UA" sz="2000" dirty="0">
                <a:solidFill>
                  <a:prstClr val="black"/>
                </a:solidFill>
              </a:rPr>
              <a:t>: </a:t>
            </a:r>
            <a:r>
              <a:rPr lang="en-US" altLang="uk-UA" sz="2000" dirty="0">
                <a:solidFill>
                  <a:prstClr val="black"/>
                </a:solidFill>
              </a:rPr>
              <a:t>25030</a:t>
            </a:r>
            <a:r>
              <a:rPr lang="uk-UA" altLang="uk-UA" sz="2000" dirty="0">
                <a:solidFill>
                  <a:prstClr val="black"/>
                </a:solidFill>
              </a:rPr>
              <a:t>, Україна, </a:t>
            </a:r>
            <a:r>
              <a:rPr lang="uk-UA" altLang="uk-UA" sz="2000" dirty="0" err="1">
                <a:solidFill>
                  <a:prstClr val="black"/>
                </a:solidFill>
              </a:rPr>
              <a:t>м.Кропивницький</a:t>
            </a:r>
            <a:r>
              <a:rPr lang="uk-UA" altLang="uk-UA" sz="2000" dirty="0" smtClean="0">
                <a:solidFill>
                  <a:prstClr val="black"/>
                </a:solidFill>
              </a:rPr>
              <a:t>, </a:t>
            </a:r>
            <a:r>
              <a:rPr lang="uk-UA" altLang="uk-UA" sz="2000" dirty="0">
                <a:solidFill>
                  <a:prstClr val="black"/>
                </a:solidFill>
              </a:rPr>
              <a:t>просп. Університетський 8</a:t>
            </a:r>
          </a:p>
        </p:txBody>
      </p:sp>
      <p:pic>
        <p:nvPicPr>
          <p:cNvPr id="97285" name="Picture 8" descr="European Commission log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03575" y="115888"/>
            <a:ext cx="2592388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Прямоугольник 3"/>
          <p:cNvSpPr>
            <a:spLocks noChangeArrowheads="1"/>
          </p:cNvSpPr>
          <p:nvPr/>
        </p:nvSpPr>
        <p:spPr bwMode="auto">
          <a:xfrm>
            <a:off x="1665288" y="5641975"/>
            <a:ext cx="6121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endParaRPr lang="uk-UA" altLang="uk-UA">
              <a:solidFill>
                <a:srgbClr val="FFFFFF"/>
              </a:solidFill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25" y="196850"/>
            <a:ext cx="7392988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150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ЩО ТАКЕ </a:t>
            </a:r>
            <a:r>
              <a:rPr lang="en-US" sz="3600" b="1" spc="150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HORIZON2020</a:t>
            </a:r>
            <a:endParaRPr lang="ru-RU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71684" name="Прямоугольник 5"/>
          <p:cNvSpPr>
            <a:spLocks noChangeArrowheads="1"/>
          </p:cNvSpPr>
          <p:nvPr/>
        </p:nvSpPr>
        <p:spPr bwMode="auto">
          <a:xfrm>
            <a:off x="1979613" y="836613"/>
            <a:ext cx="6985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uk-UA" altLang="uk-UA">
                <a:solidFill>
                  <a:srgbClr val="000000"/>
                </a:solidFill>
                <a:latin typeface="Times New Roman" pitchFamily="18" charset="0"/>
              </a:rPr>
              <a:t>          </a:t>
            </a:r>
            <a:r>
              <a:rPr lang="en-US" altLang="uk-UA">
                <a:solidFill>
                  <a:srgbClr val="000000"/>
                </a:solidFill>
                <a:latin typeface="Times New Roman" pitchFamily="18" charset="0"/>
              </a:rPr>
              <a:t>HORIZON 2020 – </a:t>
            </a:r>
            <a:r>
              <a:rPr lang="uk-UA" altLang="uk-UA">
                <a:solidFill>
                  <a:srgbClr val="000000"/>
                </a:solidFill>
                <a:latin typeface="Times New Roman" pitchFamily="18" charset="0"/>
              </a:rPr>
              <a:t>це  нова </a:t>
            </a:r>
            <a:r>
              <a:rPr lang="ru-RU" altLang="uk-UA">
                <a:solidFill>
                  <a:srgbClr val="000000"/>
                </a:solidFill>
                <a:latin typeface="Times New Roman" pitchFamily="18" charset="0"/>
              </a:rPr>
              <a:t>программа, що фінансується ЄС    для  досліджень та інновацій за трьома пріоритетами.</a:t>
            </a:r>
          </a:p>
          <a:p>
            <a:pPr algn="ctr" eaLnBrk="1" hangingPunct="1"/>
            <a:r>
              <a:rPr lang="ru-RU" altLang="uk-UA">
                <a:solidFill>
                  <a:srgbClr val="000000"/>
                </a:solidFill>
                <a:latin typeface="Times New Roman" pitchFamily="18" charset="0"/>
              </a:rPr>
              <a:t>  Відкрита з 2014 до 2020 року з бюджетом в 70 млрд. евро.</a:t>
            </a:r>
          </a:p>
        </p:txBody>
      </p:sp>
      <p:pic>
        <p:nvPicPr>
          <p:cNvPr id="71685" name="Picture 12" descr="horizon_2020_b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251075" cy="108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6" name="Picture 3" descr="C:\Documents and Settings\Admin\Рабочий стол\Безымянный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" y="1839913"/>
            <a:ext cx="828040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7" name="Picture 8" descr="European Commission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763" y="5872163"/>
            <a:ext cx="2255838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8" name="Picture 2" descr="C:\Users\Oleg\Desktop\Horizon\HORIZO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08850" y="6018213"/>
            <a:ext cx="18065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>
                <a:solidFill>
                  <a:srgbClr val="FF0000"/>
                </a:solidFill>
              </a:rPr>
              <a:t>Україна – як партнер проектів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en-US" sz="1800" dirty="0" smtClean="0">
                <a:solidFill>
                  <a:srgbClr val="FF0000"/>
                </a:solidFill>
              </a:rPr>
              <a:t>https://cordis.europa.eu/search/result_en?q=(participant/organization/relations/regions/relatedRegion/region/eu</a:t>
            </a:r>
            <a:endParaRPr lang="uk-UA" sz="1800" dirty="0">
              <a:solidFill>
                <a:srgbClr val="FF0000"/>
              </a:solidFill>
            </a:endParaRPr>
          </a:p>
        </p:txBody>
      </p:sp>
      <p:pic>
        <p:nvPicPr>
          <p:cNvPr id="91139" name="Picture 2"/>
          <p:cNvPicPr>
            <a:picLocks noChangeAspect="1" noChangeArrowheads="1"/>
          </p:cNvPicPr>
          <p:nvPr/>
        </p:nvPicPr>
        <p:blipFill>
          <a:blip r:embed="rId2"/>
          <a:srcRect l="13571" t="15086" r="15303" b="11638"/>
          <a:stretch>
            <a:fillRect/>
          </a:stretch>
        </p:blipFill>
        <p:spPr bwMode="auto">
          <a:xfrm>
            <a:off x="285750" y="1341438"/>
            <a:ext cx="8713788" cy="535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663" y="116632"/>
            <a:ext cx="8229600" cy="490066"/>
          </a:xfrm>
        </p:spPr>
        <p:txBody>
          <a:bodyPr/>
          <a:lstStyle/>
          <a:p>
            <a:r>
              <a:rPr lang="uk-UA" dirty="0">
                <a:solidFill>
                  <a:srgbClr val="FF0000"/>
                </a:solidFill>
              </a:rPr>
              <a:t>Успіхи  Горизонт 2020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971" y="661533"/>
            <a:ext cx="88569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</a:t>
            </a:r>
            <a:r>
              <a:rPr lang="ru-RU" dirty="0" err="1" smtClean="0"/>
              <a:t>Українська</a:t>
            </a:r>
            <a:r>
              <a:rPr lang="ru-RU" dirty="0" smtClean="0"/>
              <a:t> </a:t>
            </a:r>
            <a:r>
              <a:rPr lang="ru-RU" dirty="0" err="1"/>
              <a:t>організація</a:t>
            </a:r>
            <a:r>
              <a:rPr lang="ru-RU" dirty="0"/>
              <a:t> стала партнером нового проекту Горизонт 2020 </a:t>
            </a:r>
            <a:r>
              <a:rPr lang="ru-RU" dirty="0" err="1"/>
              <a:t>щодо</a:t>
            </a:r>
            <a:r>
              <a:rPr lang="ru-RU" dirty="0"/>
              <a:t> </a:t>
            </a:r>
            <a:r>
              <a:rPr lang="ru-RU" dirty="0" err="1"/>
              <a:t>створення</a:t>
            </a:r>
            <a:r>
              <a:rPr lang="ru-RU" dirty="0"/>
              <a:t> </a:t>
            </a:r>
            <a:r>
              <a:rPr lang="ru-RU" dirty="0" err="1"/>
              <a:t>регіонального</a:t>
            </a:r>
            <a:r>
              <a:rPr lang="ru-RU" dirty="0"/>
              <a:t> </a:t>
            </a:r>
            <a:r>
              <a:rPr lang="ru-RU" dirty="0" err="1"/>
              <a:t>транскордонного</a:t>
            </a:r>
            <a:r>
              <a:rPr lang="ru-RU" dirty="0"/>
              <a:t> </a:t>
            </a:r>
            <a:r>
              <a:rPr lang="ru-RU" dirty="0" err="1"/>
              <a:t>інноваційного</a:t>
            </a:r>
            <a:r>
              <a:rPr lang="ru-RU" dirty="0"/>
              <a:t> </a:t>
            </a:r>
            <a:r>
              <a:rPr lang="ru-RU" dirty="0" err="1"/>
              <a:t>хабу</a:t>
            </a:r>
            <a:r>
              <a:rPr lang="ru-RU" dirty="0"/>
              <a:t> </a:t>
            </a:r>
            <a:r>
              <a:rPr lang="ru-RU" dirty="0" err="1"/>
              <a:t>розвитку</a:t>
            </a:r>
            <a:r>
              <a:rPr lang="ru-RU" dirty="0"/>
              <a:t> </a:t>
            </a:r>
            <a:r>
              <a:rPr lang="ru-RU" dirty="0" err="1"/>
              <a:t>технологій</a:t>
            </a:r>
            <a:r>
              <a:rPr lang="ru-RU" dirty="0"/>
              <a:t> 4.0 у </a:t>
            </a:r>
            <a:r>
              <a:rPr lang="ru-RU" dirty="0" err="1"/>
              <a:t>сфері</a:t>
            </a:r>
            <a:r>
              <a:rPr lang="ru-RU" dirty="0"/>
              <a:t> </a:t>
            </a:r>
            <a:r>
              <a:rPr lang="ru-RU" dirty="0" err="1"/>
              <a:t>деревообробної</a:t>
            </a:r>
            <a:r>
              <a:rPr lang="ru-RU" dirty="0"/>
              <a:t> </a:t>
            </a:r>
            <a:r>
              <a:rPr lang="ru-RU" dirty="0" err="1"/>
              <a:t>промисловості</a:t>
            </a:r>
            <a:r>
              <a:rPr lang="ru-RU" dirty="0"/>
              <a:t> та </a:t>
            </a:r>
            <a:r>
              <a:rPr lang="ru-RU" dirty="0" err="1"/>
              <a:t>лісового</a:t>
            </a:r>
            <a:r>
              <a:rPr lang="ru-RU" dirty="0"/>
              <a:t> </a:t>
            </a:r>
            <a:r>
              <a:rPr lang="ru-RU" dirty="0" err="1"/>
              <a:t>господарства</a:t>
            </a:r>
            <a:r>
              <a:rPr lang="ru-RU" dirty="0"/>
              <a:t>,</a:t>
            </a:r>
          </a:p>
          <a:p>
            <a:r>
              <a:rPr lang="ru-RU" dirty="0" smtClean="0"/>
              <a:t>    </a:t>
            </a:r>
            <a:r>
              <a:rPr lang="ru-RU" dirty="0" err="1" smtClean="0"/>
              <a:t>Анотований</a:t>
            </a:r>
            <a:r>
              <a:rPr lang="ru-RU" dirty="0" smtClean="0"/>
              <a:t> </a:t>
            </a:r>
            <a:r>
              <a:rPr lang="ru-RU" dirty="0" err="1"/>
              <a:t>опис</a:t>
            </a:r>
            <a:r>
              <a:rPr lang="ru-RU" dirty="0"/>
              <a:t> за </a:t>
            </a:r>
            <a:r>
              <a:rPr lang="ru-RU" dirty="0" err="1"/>
              <a:t>посиланням</a:t>
            </a:r>
            <a:r>
              <a:rPr lang="ru-RU" dirty="0" smtClean="0"/>
              <a:t>:</a:t>
            </a:r>
          </a:p>
          <a:p>
            <a:pPr algn="just"/>
            <a:r>
              <a:rPr lang="en-US" dirty="0">
                <a:hlinkClick r:id="rId2"/>
              </a:rPr>
              <a:t>https://cordis.europa.eu/project/rcn/225159/factsheet/en?WT.mc_id=email-Notification&amp;fbclid=IwAR0AwuJO90jzqnkcBhUi-iZC2CifQE1otTAIE0q5R08QdrEF4Jaxn5C_ptA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12408" b="18673"/>
          <a:stretch/>
        </p:blipFill>
        <p:spPr>
          <a:xfrm>
            <a:off x="462172" y="2773010"/>
            <a:ext cx="8528783" cy="375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932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142852"/>
            <a:ext cx="8229600" cy="785818"/>
          </a:xfrm>
        </p:spPr>
        <p:txBody>
          <a:bodyPr/>
          <a:lstStyle/>
          <a:p>
            <a:pPr eaLnBrk="1" hangingPunct="1"/>
            <a:r>
              <a:rPr lang="ru-RU" sz="2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Європейський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центр компетентностей </a:t>
            </a:r>
            <a:r>
              <a:rPr lang="ru-RU" sz="2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щодо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збереження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та </a:t>
            </a:r>
            <a:r>
              <a:rPr lang="ru-RU" sz="2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збереження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пам’яток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та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пам’ятки</a:t>
            </a:r>
            <a: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endParaRPr lang="ru-RU" altLang="uk-UA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782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6092825"/>
            <a:ext cx="82296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8850" y="6107113"/>
            <a:ext cx="159067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9" name="Picture 2" descr="C:\Users\Oleg\Desktop\Horizon\HORIZO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7825" y="6127750"/>
            <a:ext cx="1008063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8" descr="European Commission 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4300" y="5972175"/>
            <a:ext cx="19288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4282" y="857232"/>
            <a:ext cx="8648700" cy="5072098"/>
          </a:xfrm>
        </p:spPr>
        <p:txBody>
          <a:bodyPr/>
          <a:lstStyle/>
          <a:p>
            <a:pPr marL="0" indent="0" algn="just">
              <a:buFontTx/>
              <a:buNone/>
              <a:defRPr/>
            </a:pPr>
            <a:r>
              <a:rPr lang="en-US" sz="1800" dirty="0" smtClean="0">
                <a:solidFill>
                  <a:srgbClr val="0070C0"/>
                </a:solidFill>
              </a:rPr>
              <a:t>CALL</a:t>
            </a:r>
            <a:r>
              <a:rPr lang="ru-RU" sz="1800" dirty="0" smtClean="0">
                <a:solidFill>
                  <a:srgbClr val="0070C0"/>
                </a:solidFill>
              </a:rPr>
              <a:t>: </a:t>
            </a:r>
            <a:r>
              <a:rPr lang="en-US" sz="18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H2020-SC6-TRANSFORMATIONS-2018-2019-2020</a:t>
            </a:r>
            <a:endParaRPr lang="uk-UA" sz="1800" dirty="0" smtClean="0">
              <a:solidFill>
                <a:srgbClr val="0070C0"/>
              </a:solidFill>
              <a:latin typeface="+mn-lt"/>
              <a:ea typeface="+mn-ea"/>
              <a:cs typeface="+mn-cs"/>
            </a:endParaRPr>
          </a:p>
          <a:p>
            <a:pPr marL="0" indent="0" algn="just">
              <a:buFontTx/>
              <a:buNone/>
              <a:defRPr/>
            </a:pPr>
            <a:r>
              <a:rPr lang="ru-RU" sz="18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Тип </a:t>
            </a:r>
            <a:r>
              <a:rPr lang="ru-RU" sz="1800" dirty="0" err="1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програми</a:t>
            </a:r>
            <a:r>
              <a:rPr lang="ru-RU" sz="18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: CSA </a:t>
            </a:r>
            <a:r>
              <a:rPr lang="ru-RU" sz="1800" dirty="0" err="1" smtClean="0">
                <a:solidFill>
                  <a:srgbClr val="0070C0"/>
                </a:solidFill>
              </a:rPr>
              <a:t>Координація</a:t>
            </a:r>
            <a:r>
              <a:rPr lang="ru-RU" sz="1800" dirty="0" smtClean="0">
                <a:solidFill>
                  <a:srgbClr val="0070C0"/>
                </a:solidFill>
              </a:rPr>
              <a:t> та </a:t>
            </a:r>
            <a:r>
              <a:rPr lang="ru-RU" sz="1800" dirty="0" err="1" smtClean="0">
                <a:solidFill>
                  <a:srgbClr val="0070C0"/>
                </a:solidFill>
              </a:rPr>
              <a:t>підтримка</a:t>
            </a:r>
            <a:r>
              <a:rPr lang="ru-RU" sz="1800" dirty="0" smtClean="0">
                <a:solidFill>
                  <a:srgbClr val="0070C0"/>
                </a:solidFill>
              </a:rPr>
              <a:t> </a:t>
            </a:r>
            <a:r>
              <a:rPr lang="ru-RU" sz="1800" dirty="0" err="1" smtClean="0">
                <a:solidFill>
                  <a:srgbClr val="0070C0"/>
                </a:solidFill>
              </a:rPr>
              <a:t>дій</a:t>
            </a:r>
            <a:endParaRPr lang="ru-RU" sz="1800" dirty="0" smtClean="0">
              <a:solidFill>
                <a:srgbClr val="0070C0"/>
              </a:solidFill>
              <a:latin typeface="+mn-lt"/>
              <a:ea typeface="+mn-ea"/>
              <a:cs typeface="+mn-cs"/>
            </a:endParaRPr>
          </a:p>
          <a:p>
            <a:pPr marL="0" indent="0" algn="just">
              <a:buFontTx/>
              <a:buNone/>
              <a:defRPr/>
            </a:pPr>
            <a:r>
              <a:rPr lang="uk-UA" sz="2000" dirty="0" smtClean="0"/>
              <a:t>       Пропозиції в рамках цієї акції повинні створити "Центр </a:t>
            </a:r>
            <a:r>
              <a:rPr lang="uk-UA" sz="2000" dirty="0" err="1" smtClean="0"/>
              <a:t>компетентностей</a:t>
            </a:r>
            <a:r>
              <a:rPr lang="uk-UA" sz="2000" dirty="0" smtClean="0"/>
              <a:t>", який має на меті збереження та збереження європейської культурної спадщини з використанням нових сучасних ІКТ-технологій. </a:t>
            </a:r>
          </a:p>
          <a:p>
            <a:pPr marL="0" indent="0" algn="just">
              <a:buFontTx/>
              <a:buNone/>
              <a:defRPr/>
            </a:pPr>
            <a:r>
              <a:rPr lang="uk-UA" sz="2000" dirty="0" smtClean="0"/>
              <a:t>      Центр </a:t>
            </a:r>
            <a:r>
              <a:rPr lang="uk-UA" sz="2000" dirty="0" err="1" smtClean="0"/>
              <a:t>компетентностей</a:t>
            </a:r>
            <a:r>
              <a:rPr lang="uk-UA" sz="2000" dirty="0" smtClean="0"/>
              <a:t> повинен відображати минулі та поточні дослідження, збирати, аналізувати та пропагувати кращі практики з Європи та за її межами та стати головним пунктом європейської орієнтації для транснаціональних та міждисциплінарних мереж у галузі збереження культурної спадщини.</a:t>
            </a:r>
          </a:p>
          <a:p>
            <a:pPr marL="0" indent="0" algn="just">
              <a:spcBef>
                <a:spcPts val="0"/>
              </a:spcBef>
              <a:buFontTx/>
              <a:buNone/>
              <a:defRPr/>
            </a:pPr>
            <a:r>
              <a:rPr lang="uk-UA" sz="2000" dirty="0" smtClean="0"/>
              <a:t>     </a:t>
            </a:r>
            <a:r>
              <a:rPr lang="uk-UA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Дедлайн</a:t>
            </a:r>
            <a: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березня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2020 г. 17:00:00 за </a:t>
            </a:r>
            <a:r>
              <a:rPr lang="ru-RU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Брюсельским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часом</a:t>
            </a:r>
          </a:p>
          <a:p>
            <a:pPr marL="0" indent="0" algn="just">
              <a:spcBef>
                <a:spcPts val="0"/>
              </a:spcBef>
              <a:buNone/>
              <a:defRPr/>
            </a:pPr>
            <a: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Тривалість проекту: до 3 років</a:t>
            </a:r>
          </a:p>
          <a:p>
            <a:pPr marL="0" indent="0" algn="just">
              <a:spcBef>
                <a:spcPts val="0"/>
              </a:spcBef>
              <a:buNone/>
              <a:defRPr/>
            </a:pPr>
            <a: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Розмір фінансування на конкурс: 3 </a:t>
            </a:r>
            <a:r>
              <a:rPr lang="uk-UA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млн.євро</a:t>
            </a:r>
            <a:endParaRPr lang="uk-UA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  <a:defRPr/>
            </a:pPr>
            <a:endParaRPr lang="ru-RU" sz="1600" dirty="0" smtClean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L="0" indent="0" algn="just">
              <a:spcBef>
                <a:spcPts val="0"/>
              </a:spcBef>
              <a:buNone/>
              <a:defRPr/>
            </a:pPr>
            <a:r>
              <a:rPr lang="ru-RU" sz="160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https://ec.europa.eu/info/funding-tenders/opportunities/portal/screen/opportunities/topic-details/dt-transformations-20-2020</a:t>
            </a:r>
            <a:endParaRPr lang="uk-UA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142852"/>
            <a:ext cx="8243888" cy="862015"/>
          </a:xfrm>
        </p:spPr>
        <p:txBody>
          <a:bodyPr anchor="b"/>
          <a:lstStyle/>
          <a:p>
            <a:pPr eaLnBrk="1" hangingPunct="1">
              <a:defRPr/>
            </a:pPr>
            <a:r>
              <a:rPr lang="uk-UA" sz="2800" dirty="0" smtClean="0">
                <a:solidFill>
                  <a:srgbClr val="FF0000"/>
                </a:solidFill>
              </a:rPr>
              <a:t>Інноваційні підходи для розвитку міст та регіонів через культурний туризм</a:t>
            </a:r>
            <a:endParaRPr lang="ru-RU" altLang="uk-UA" sz="2800" kern="1200" dirty="0">
              <a:solidFill>
                <a:srgbClr val="FF0000"/>
              </a:solidFill>
              <a:ea typeface="+mn-ea"/>
            </a:endParaRPr>
          </a:p>
        </p:txBody>
      </p:sp>
      <p:pic>
        <p:nvPicPr>
          <p:cNvPr id="7475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6092825"/>
            <a:ext cx="82296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6110288"/>
            <a:ext cx="16859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2" descr="C:\Users\Oleg\Desktop\Horizon\HORIZO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98613" y="6092825"/>
            <a:ext cx="1108075" cy="80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67188" y="6078538"/>
            <a:ext cx="1704975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179388" y="476250"/>
            <a:ext cx="8742362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uk-UA" sz="1400" kern="0" dirty="0">
              <a:solidFill>
                <a:prstClr val="black"/>
              </a:solidFill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uk-UA" sz="2400" kern="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928670"/>
            <a:ext cx="864399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</a:rPr>
              <a:t>CALL</a:t>
            </a:r>
            <a:r>
              <a:rPr lang="ru-RU" dirty="0" smtClean="0">
                <a:solidFill>
                  <a:srgbClr val="0070C0"/>
                </a:solidFill>
              </a:rPr>
              <a:t>: </a:t>
            </a:r>
            <a:r>
              <a:rPr lang="en-US" dirty="0" smtClean="0">
                <a:solidFill>
                  <a:srgbClr val="0070C0"/>
                </a:solidFill>
              </a:rPr>
              <a:t>H2020-SC6-TRANSFORMATIONS-2018-2019-2020</a:t>
            </a:r>
            <a:r>
              <a:rPr lang="uk-UA" dirty="0" smtClean="0">
                <a:solidFill>
                  <a:srgbClr val="0070C0"/>
                </a:solidFill>
              </a:rPr>
              <a:t>  </a:t>
            </a:r>
          </a:p>
          <a:p>
            <a:r>
              <a:rPr lang="en-US" dirty="0" smtClean="0">
                <a:solidFill>
                  <a:srgbClr val="0070C0"/>
                </a:solidFill>
              </a:rPr>
              <a:t>IA Innovation action </a:t>
            </a:r>
            <a:endParaRPr lang="uk-UA" dirty="0" smtClean="0">
              <a:solidFill>
                <a:srgbClr val="0070C0"/>
              </a:solidFill>
            </a:endParaRPr>
          </a:p>
          <a:p>
            <a:pPr algn="just"/>
            <a:r>
              <a:rPr lang="uk-UA" dirty="0" smtClean="0"/>
              <a:t>     Конкурс </a:t>
            </a:r>
            <a:r>
              <a:rPr lang="ru-RU" dirty="0" err="1" smtClean="0"/>
              <a:t>сприятиме</a:t>
            </a:r>
            <a:r>
              <a:rPr lang="ru-RU" dirty="0" smtClean="0"/>
              <a:t> </a:t>
            </a:r>
            <a:r>
              <a:rPr lang="ru-RU" dirty="0" err="1" smtClean="0"/>
              <a:t>покращенню</a:t>
            </a:r>
            <a:r>
              <a:rPr lang="ru-RU" dirty="0" smtClean="0"/>
              <a:t> </a:t>
            </a:r>
            <a:r>
              <a:rPr lang="ru-RU" dirty="0" err="1" smtClean="0"/>
              <a:t>політики</a:t>
            </a:r>
            <a:r>
              <a:rPr lang="ru-RU" dirty="0" smtClean="0"/>
              <a:t> та практики </a:t>
            </a:r>
            <a:r>
              <a:rPr lang="ru-RU" dirty="0" err="1" smtClean="0"/>
              <a:t>стабільного</a:t>
            </a:r>
            <a:r>
              <a:rPr lang="ru-RU" dirty="0" smtClean="0"/>
              <a:t> культурного туризму на </a:t>
            </a:r>
            <a:r>
              <a:rPr lang="ru-RU" dirty="0" err="1" smtClean="0"/>
              <a:t>різних</a:t>
            </a:r>
            <a:r>
              <a:rPr lang="ru-RU" dirty="0" smtClean="0"/>
              <a:t> </a:t>
            </a:r>
            <a:r>
              <a:rPr lang="ru-RU" dirty="0" err="1" smtClean="0"/>
              <a:t>рівнях</a:t>
            </a:r>
            <a:r>
              <a:rPr lang="ru-RU" dirty="0" smtClean="0"/>
              <a:t>, а </a:t>
            </a:r>
            <a:r>
              <a:rPr lang="ru-RU" dirty="0" err="1" smtClean="0"/>
              <a:t>також</a:t>
            </a:r>
            <a:r>
              <a:rPr lang="ru-RU" dirty="0" smtClean="0"/>
              <a:t> </a:t>
            </a:r>
            <a:r>
              <a:rPr lang="ru-RU" dirty="0" err="1" smtClean="0"/>
              <a:t>подальшому</a:t>
            </a:r>
            <a:r>
              <a:rPr lang="ru-RU" dirty="0" smtClean="0"/>
              <a:t> </a:t>
            </a:r>
            <a:r>
              <a:rPr lang="ru-RU" dirty="0" err="1" smtClean="0"/>
              <a:t>прогресу</a:t>
            </a:r>
            <a:r>
              <a:rPr lang="ru-RU" dirty="0" smtClean="0"/>
              <a:t> в </a:t>
            </a:r>
            <a:r>
              <a:rPr lang="ru-RU" dirty="0" err="1" smtClean="0"/>
              <a:t>зростанні</a:t>
            </a:r>
            <a:r>
              <a:rPr lang="ru-RU" dirty="0" smtClean="0"/>
              <a:t>, </a:t>
            </a:r>
            <a:r>
              <a:rPr lang="ru-RU" dirty="0" err="1" smtClean="0"/>
              <a:t>створенню</a:t>
            </a:r>
            <a:r>
              <a:rPr lang="ru-RU" dirty="0" smtClean="0"/>
              <a:t> </a:t>
            </a:r>
            <a:r>
              <a:rPr lang="ru-RU" dirty="0" err="1" smtClean="0"/>
              <a:t>робочих</a:t>
            </a:r>
            <a:r>
              <a:rPr lang="ru-RU" dirty="0" smtClean="0"/>
              <a:t> </a:t>
            </a:r>
            <a:r>
              <a:rPr lang="ru-RU" dirty="0" err="1" smtClean="0"/>
              <a:t>місць</a:t>
            </a:r>
            <a:r>
              <a:rPr lang="ru-RU" dirty="0" smtClean="0"/>
              <a:t>, </a:t>
            </a:r>
            <a:r>
              <a:rPr lang="ru-RU" dirty="0" err="1" smtClean="0"/>
              <a:t>соціальному</a:t>
            </a:r>
            <a:r>
              <a:rPr lang="ru-RU" dirty="0" smtClean="0"/>
              <a:t> та </a:t>
            </a:r>
            <a:r>
              <a:rPr lang="ru-RU" dirty="0" err="1" smtClean="0"/>
              <a:t>економічному</a:t>
            </a:r>
            <a:r>
              <a:rPr lang="ru-RU" dirty="0" smtClean="0"/>
              <a:t> </a:t>
            </a:r>
            <a:r>
              <a:rPr lang="ru-RU" dirty="0" err="1" smtClean="0"/>
              <a:t>розвитку</a:t>
            </a:r>
            <a:r>
              <a:rPr lang="ru-RU" dirty="0" smtClean="0"/>
              <a:t> </a:t>
            </a:r>
            <a:r>
              <a:rPr lang="ru-RU" dirty="0" err="1" smtClean="0"/>
              <a:t>європейських</a:t>
            </a:r>
            <a:r>
              <a:rPr lang="ru-RU" dirty="0" smtClean="0"/>
              <a:t> </a:t>
            </a:r>
            <a:r>
              <a:rPr lang="ru-RU" dirty="0" err="1" smtClean="0"/>
              <a:t>регіонів</a:t>
            </a:r>
            <a:r>
              <a:rPr lang="ru-RU" dirty="0" smtClean="0"/>
              <a:t>, а </a:t>
            </a:r>
            <a:r>
              <a:rPr lang="ru-RU" dirty="0" err="1" smtClean="0"/>
              <a:t>також</a:t>
            </a:r>
            <a:r>
              <a:rPr lang="ru-RU" dirty="0" smtClean="0"/>
              <a:t> </a:t>
            </a:r>
            <a:r>
              <a:rPr lang="ru-RU" dirty="0" err="1" smtClean="0"/>
              <a:t>міських</a:t>
            </a:r>
            <a:r>
              <a:rPr lang="ru-RU" dirty="0" smtClean="0"/>
              <a:t> та </a:t>
            </a:r>
            <a:r>
              <a:rPr lang="ru-RU" dirty="0" err="1" smtClean="0"/>
              <a:t>сільських</a:t>
            </a:r>
            <a:r>
              <a:rPr lang="ru-RU" dirty="0" smtClean="0"/>
              <a:t> </a:t>
            </a:r>
            <a:r>
              <a:rPr lang="ru-RU" dirty="0" err="1" smtClean="0"/>
              <a:t>районів</a:t>
            </a:r>
            <a:r>
              <a:rPr lang="ru-RU" dirty="0" smtClean="0"/>
              <a:t>. </a:t>
            </a:r>
          </a:p>
          <a:p>
            <a:pPr algn="just"/>
            <a:r>
              <a:rPr lang="ru-RU" dirty="0" smtClean="0"/>
              <a:t>    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гарантує</a:t>
            </a:r>
            <a:r>
              <a:rPr lang="ru-RU" dirty="0" smtClean="0"/>
              <a:t> </a:t>
            </a:r>
            <a:r>
              <a:rPr lang="ru-RU" dirty="0" err="1" smtClean="0"/>
              <a:t>стратегічне</a:t>
            </a:r>
            <a:r>
              <a:rPr lang="ru-RU" dirty="0" smtClean="0"/>
              <a:t> </a:t>
            </a:r>
            <a:r>
              <a:rPr lang="ru-RU" dirty="0" err="1" smtClean="0"/>
              <a:t>керівництво</a:t>
            </a:r>
            <a:r>
              <a:rPr lang="ru-RU" dirty="0" smtClean="0"/>
              <a:t> на </a:t>
            </a:r>
            <a:r>
              <a:rPr lang="ru-RU" dirty="0" err="1" smtClean="0"/>
              <a:t>європейському</a:t>
            </a:r>
            <a:r>
              <a:rPr lang="ru-RU" dirty="0" smtClean="0"/>
              <a:t> </a:t>
            </a:r>
            <a:r>
              <a:rPr lang="ru-RU" dirty="0" err="1" smtClean="0"/>
              <a:t>рівні</a:t>
            </a:r>
            <a:r>
              <a:rPr lang="ru-RU" dirty="0" smtClean="0"/>
              <a:t> </a:t>
            </a:r>
            <a:r>
              <a:rPr lang="ru-RU" dirty="0" err="1" smtClean="0"/>
              <a:t>відносно</a:t>
            </a:r>
            <a:r>
              <a:rPr lang="ru-RU" dirty="0" smtClean="0"/>
              <a:t> </a:t>
            </a:r>
            <a:r>
              <a:rPr lang="ru-RU" dirty="0" err="1" smtClean="0"/>
              <a:t>ефективного</a:t>
            </a:r>
            <a:r>
              <a:rPr lang="ru-RU" dirty="0" smtClean="0"/>
              <a:t> </a:t>
            </a:r>
            <a:r>
              <a:rPr lang="ru-RU" dirty="0" err="1" smtClean="0"/>
              <a:t>використання</a:t>
            </a:r>
            <a:r>
              <a:rPr lang="ru-RU" dirty="0" smtClean="0"/>
              <a:t> </a:t>
            </a:r>
            <a:r>
              <a:rPr lang="ru-RU" dirty="0" err="1" smtClean="0"/>
              <a:t>європейських</a:t>
            </a:r>
            <a:r>
              <a:rPr lang="ru-RU" dirty="0" smtClean="0"/>
              <a:t> </a:t>
            </a:r>
            <a:r>
              <a:rPr lang="ru-RU" dirty="0" err="1" smtClean="0"/>
              <a:t>структурних</a:t>
            </a:r>
            <a:r>
              <a:rPr lang="ru-RU" dirty="0" smtClean="0"/>
              <a:t> </a:t>
            </a:r>
            <a:r>
              <a:rPr lang="ru-RU" dirty="0" err="1" smtClean="0"/>
              <a:t>інвестиційних</a:t>
            </a:r>
            <a:r>
              <a:rPr lang="ru-RU" dirty="0" smtClean="0"/>
              <a:t> </a:t>
            </a:r>
            <a:r>
              <a:rPr lang="ru-RU" dirty="0" err="1" smtClean="0"/>
              <a:t>фондів</a:t>
            </a:r>
            <a:r>
              <a:rPr lang="ru-RU" dirty="0" smtClean="0"/>
              <a:t> у </a:t>
            </a:r>
            <a:r>
              <a:rPr lang="ru-RU" dirty="0" err="1" smtClean="0"/>
              <a:t>цій</a:t>
            </a:r>
            <a:r>
              <a:rPr lang="ru-RU" dirty="0" smtClean="0"/>
              <a:t> </a:t>
            </a:r>
            <a:r>
              <a:rPr lang="ru-RU" dirty="0" err="1" smtClean="0"/>
              <a:t>галузі</a:t>
            </a:r>
            <a:r>
              <a:rPr lang="ru-RU" dirty="0" smtClean="0"/>
              <a:t>. </a:t>
            </a:r>
          </a:p>
          <a:p>
            <a:pPr algn="just"/>
            <a:r>
              <a:rPr lang="ru-RU" dirty="0" smtClean="0"/>
              <a:t>     </a:t>
            </a:r>
            <a:r>
              <a:rPr lang="ru-RU" dirty="0" err="1" smtClean="0"/>
              <a:t>Це</a:t>
            </a:r>
            <a:r>
              <a:rPr lang="ru-RU" dirty="0" smtClean="0"/>
              <a:t> дозволить </a:t>
            </a:r>
            <a:r>
              <a:rPr lang="uk-UA" dirty="0" smtClean="0"/>
              <a:t>встановити</a:t>
            </a:r>
            <a:r>
              <a:rPr lang="ru-RU" dirty="0" smtClean="0"/>
              <a:t> </a:t>
            </a:r>
            <a:r>
              <a:rPr lang="ru-RU" dirty="0" err="1" smtClean="0"/>
              <a:t>партнерські</a:t>
            </a:r>
            <a:r>
              <a:rPr lang="ru-RU" dirty="0" smtClean="0"/>
              <a:t> </a:t>
            </a:r>
            <a:r>
              <a:rPr lang="ru-RU" dirty="0" err="1" smtClean="0"/>
              <a:t>відносини</a:t>
            </a:r>
            <a:r>
              <a:rPr lang="ru-RU" dirty="0" smtClean="0"/>
              <a:t> </a:t>
            </a:r>
            <a:r>
              <a:rPr lang="ru-RU" dirty="0" err="1" smtClean="0"/>
              <a:t>між</a:t>
            </a:r>
            <a:r>
              <a:rPr lang="ru-RU" dirty="0" smtClean="0"/>
              <a:t> </a:t>
            </a:r>
            <a:r>
              <a:rPr lang="ru-RU" dirty="0" err="1" smtClean="0"/>
              <a:t>державними</a:t>
            </a:r>
            <a:r>
              <a:rPr lang="ru-RU" dirty="0" smtClean="0"/>
              <a:t> та </a:t>
            </a:r>
            <a:r>
              <a:rPr lang="ru-RU" dirty="0" err="1" smtClean="0"/>
              <a:t>приватними</a:t>
            </a:r>
            <a:r>
              <a:rPr lang="ru-RU" dirty="0" smtClean="0"/>
              <a:t> </a:t>
            </a:r>
            <a:r>
              <a:rPr lang="ru-RU" dirty="0" err="1" smtClean="0"/>
              <a:t>зацікавленими</a:t>
            </a:r>
            <a:r>
              <a:rPr lang="ru-RU" dirty="0" smtClean="0"/>
              <a:t> сторонами, </a:t>
            </a:r>
            <a:r>
              <a:rPr lang="ru-RU" dirty="0" err="1" smtClean="0"/>
              <a:t>враховуючи</a:t>
            </a:r>
            <a:r>
              <a:rPr lang="ru-RU" dirty="0" smtClean="0"/>
              <a:t> </a:t>
            </a:r>
            <a:r>
              <a:rPr lang="ru-RU" dirty="0" err="1" smtClean="0"/>
              <a:t>громадянина</a:t>
            </a:r>
            <a:r>
              <a:rPr lang="ru-RU" dirty="0" smtClean="0"/>
              <a:t> </a:t>
            </a:r>
            <a:r>
              <a:rPr lang="ru-RU" dirty="0" err="1" smtClean="0"/>
              <a:t>вцілому</a:t>
            </a:r>
            <a:r>
              <a:rPr lang="ru-RU" dirty="0" smtClean="0"/>
              <a:t>,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запропонує</a:t>
            </a:r>
            <a:r>
              <a:rPr lang="ru-RU" dirty="0" smtClean="0"/>
              <a:t> </a:t>
            </a:r>
            <a:r>
              <a:rPr lang="ru-RU" dirty="0" err="1" smtClean="0"/>
              <a:t>стратегії</a:t>
            </a:r>
            <a:r>
              <a:rPr lang="ru-RU" dirty="0" smtClean="0"/>
              <a:t> та </a:t>
            </a:r>
            <a:r>
              <a:rPr lang="ru-RU" dirty="0" err="1" smtClean="0"/>
              <a:t>інструменти</a:t>
            </a:r>
            <a:r>
              <a:rPr lang="ru-RU" dirty="0" smtClean="0"/>
              <a:t> </a:t>
            </a:r>
            <a:r>
              <a:rPr lang="ru-RU" dirty="0" err="1" smtClean="0"/>
              <a:t>навчання</a:t>
            </a:r>
            <a:r>
              <a:rPr lang="ru-RU" dirty="0" smtClean="0"/>
              <a:t> для </a:t>
            </a:r>
            <a:r>
              <a:rPr lang="ru-RU" dirty="0" err="1" smtClean="0"/>
              <a:t>співробітництва</a:t>
            </a:r>
            <a:r>
              <a:rPr lang="ru-RU" dirty="0" smtClean="0"/>
              <a:t> у </a:t>
            </a:r>
            <a:r>
              <a:rPr lang="ru-RU" dirty="0" err="1" smtClean="0"/>
              <a:t>галузі</a:t>
            </a:r>
            <a:r>
              <a:rPr lang="ru-RU" dirty="0" smtClean="0"/>
              <a:t> </a:t>
            </a:r>
            <a:r>
              <a:rPr lang="ru-RU" dirty="0" err="1" smtClean="0"/>
              <a:t>стійкого</a:t>
            </a:r>
            <a:r>
              <a:rPr lang="ru-RU" dirty="0" smtClean="0"/>
              <a:t> культурного туризму.</a:t>
            </a:r>
            <a:endParaRPr lang="uk-UA" dirty="0" smtClean="0"/>
          </a:p>
          <a:p>
            <a:r>
              <a:rPr lang="uk-UA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Дедлайн</a:t>
            </a:r>
            <a: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березня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2020 г. 17:00:00 за </a:t>
            </a:r>
            <a:r>
              <a:rPr lang="ru-RU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Брюсельским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часом</a:t>
            </a:r>
            <a: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Розмір фінансування на конкурс: 4 </a:t>
            </a:r>
            <a:r>
              <a:rPr lang="uk-UA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млн.євро</a:t>
            </a:r>
            <a:endParaRPr lang="uk-UA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hlinkClick r:id="rId6"/>
              </a:rPr>
              <a:t> </a:t>
            </a:r>
            <a:r>
              <a:rPr lang="en-US" dirty="0" smtClean="0">
                <a:solidFill>
                  <a:srgbClr val="FF0000"/>
                </a:solidFill>
                <a:hlinkClick r:id="rId6"/>
              </a:rPr>
              <a:t>https://ec.europa.eu/info/funding-tenders/opportunities/portal/screen/opportunities/topic-details/transformations-04-2019-2020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57166"/>
            <a:ext cx="9001156" cy="862015"/>
          </a:xfrm>
        </p:spPr>
        <p:txBody>
          <a:bodyPr anchor="b"/>
          <a:lstStyle/>
          <a:p>
            <a:pPr eaLnBrk="1" hangingPunct="1"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Культура для кордону - </a:t>
            </a:r>
            <a:r>
              <a:rPr lang="ru-RU" sz="2400" dirty="0" err="1" smtClean="0">
                <a:solidFill>
                  <a:srgbClr val="FF0000"/>
                </a:solidFill>
              </a:rPr>
              <a:t>проведення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інноваційного</a:t>
            </a:r>
            <a:r>
              <a:rPr lang="ru-RU" sz="2400" dirty="0" smtClean="0">
                <a:solidFill>
                  <a:srgbClr val="FF0000"/>
                </a:solidFill>
              </a:rPr>
              <a:t> та </a:t>
            </a:r>
            <a:r>
              <a:rPr lang="ru-RU" sz="2400" dirty="0" err="1" smtClean="0">
                <a:solidFill>
                  <a:srgbClr val="FF0000"/>
                </a:solidFill>
              </a:rPr>
              <a:t>дослідницького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співробітництва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між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європейськими</a:t>
            </a:r>
            <a:r>
              <a:rPr lang="ru-RU" sz="2400" dirty="0" smtClean="0">
                <a:solidFill>
                  <a:srgbClr val="FF0000"/>
                </a:solidFill>
              </a:rPr>
              <a:t> музеями та </a:t>
            </a:r>
            <a:r>
              <a:rPr lang="ru-RU" sz="2400" dirty="0" err="1" smtClean="0">
                <a:solidFill>
                  <a:srgbClr val="FF0000"/>
                </a:solidFill>
              </a:rPr>
              <a:t>об'єктами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спадщини</a:t>
            </a:r>
            <a:endParaRPr lang="ru-RU" altLang="uk-UA" sz="2400" kern="1200" dirty="0">
              <a:solidFill>
                <a:srgbClr val="FF0000"/>
              </a:solidFill>
              <a:ea typeface="+mn-ea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388" y="476250"/>
            <a:ext cx="8742362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uk-UA" sz="1400" kern="0" dirty="0">
              <a:solidFill>
                <a:prstClr val="black"/>
              </a:solidFill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uk-UA" sz="2400" kern="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1256467"/>
            <a:ext cx="8858312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0070C0"/>
                </a:solidFill>
              </a:rPr>
              <a:t>CALL</a:t>
            </a:r>
            <a:r>
              <a:rPr lang="ru-RU" sz="1600" dirty="0" smtClean="0">
                <a:solidFill>
                  <a:srgbClr val="0070C0"/>
                </a:solidFill>
              </a:rPr>
              <a:t>:</a:t>
            </a:r>
            <a:r>
              <a:rPr lang="en-US" sz="1600" dirty="0">
                <a:solidFill>
                  <a:srgbClr val="0070C0"/>
                </a:solidFill>
              </a:rPr>
              <a:t>H2020-SC6-TRANSFORMATIONS-2018-2019-2020</a:t>
            </a:r>
            <a:r>
              <a:rPr lang="uk-UA" sz="1600" dirty="0" smtClean="0">
                <a:solidFill>
                  <a:srgbClr val="0070C0"/>
                </a:solidFill>
              </a:rPr>
              <a:t>     </a:t>
            </a:r>
            <a:endParaRPr lang="en-US" sz="1600" dirty="0" smtClean="0">
              <a:solidFill>
                <a:srgbClr val="0070C0"/>
              </a:solidFill>
            </a:endParaRPr>
          </a:p>
          <a:p>
            <a:r>
              <a:rPr lang="en-US" sz="1600" dirty="0" smtClean="0">
                <a:solidFill>
                  <a:srgbClr val="0070C0"/>
                </a:solidFill>
              </a:rPr>
              <a:t>CSA </a:t>
            </a:r>
            <a:r>
              <a:rPr lang="ru-RU" sz="1600" dirty="0" err="1" smtClean="0">
                <a:solidFill>
                  <a:srgbClr val="0070C0"/>
                </a:solidFill>
              </a:rPr>
              <a:t>Координація</a:t>
            </a:r>
            <a:r>
              <a:rPr lang="ru-RU" sz="1600" dirty="0" smtClean="0">
                <a:solidFill>
                  <a:srgbClr val="0070C0"/>
                </a:solidFill>
              </a:rPr>
              <a:t> та </a:t>
            </a:r>
            <a:r>
              <a:rPr lang="ru-RU" sz="1600" dirty="0" err="1" smtClean="0">
                <a:solidFill>
                  <a:srgbClr val="0070C0"/>
                </a:solidFill>
              </a:rPr>
              <a:t>підтримка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err="1" smtClean="0">
                <a:solidFill>
                  <a:srgbClr val="0070C0"/>
                </a:solidFill>
              </a:rPr>
              <a:t>дій</a:t>
            </a:r>
            <a:endParaRPr lang="ru-RU" sz="1600" dirty="0" smtClean="0">
              <a:solidFill>
                <a:srgbClr val="0070C0"/>
              </a:solidFill>
            </a:endParaRPr>
          </a:p>
          <a:p>
            <a:r>
              <a:rPr lang="uk-UA" dirty="0" smtClean="0"/>
              <a:t>Очікуваний вплив:</a:t>
            </a:r>
          </a:p>
          <a:p>
            <a:pPr algn="just"/>
            <a:r>
              <a:rPr lang="uk-UA" dirty="0" smtClean="0"/>
              <a:t> - координація та підтримка дій для створення репрезентативної та географічно збалансованої європейської мережі європейських музеїв, сайтів спадщини, дослідників та політиків;</a:t>
            </a:r>
          </a:p>
          <a:p>
            <a:pPr algn="just">
              <a:buFontTx/>
              <a:buChar char="-"/>
            </a:pPr>
            <a:r>
              <a:rPr lang="uk-UA" dirty="0" smtClean="0"/>
              <a:t> мережа підтримуватиме спільну організацію пересувних виставок та спільних цифрових виставок; </a:t>
            </a:r>
          </a:p>
          <a:p>
            <a:pPr algn="just">
              <a:buFontTx/>
              <a:buChar char="-"/>
            </a:pPr>
            <a:r>
              <a:rPr lang="uk-UA" dirty="0"/>
              <a:t> </a:t>
            </a:r>
            <a:r>
              <a:rPr lang="uk-UA" dirty="0" smtClean="0"/>
              <a:t>підтримка та обмін знаннями між музейними кураторами, реставраторами та керівництвом музеїв; </a:t>
            </a:r>
          </a:p>
          <a:p>
            <a:pPr algn="just"/>
            <a:r>
              <a:rPr lang="uk-UA" dirty="0"/>
              <a:t> </a:t>
            </a:r>
            <a:r>
              <a:rPr lang="uk-UA" dirty="0" smtClean="0"/>
              <a:t>    Програма досліджень буде охоплювати потреби в нових технологіях, матеріалах, інструментах управління, правових рішеннях, управлінні правами інтелектуальної власності, інструментах фінансування та залученні відвідувачів та громад. Мережа також визначить </a:t>
            </a:r>
            <a:r>
              <a:rPr lang="uk-UA" dirty="0" err="1" smtClean="0"/>
              <a:t>коротко-</a:t>
            </a:r>
            <a:r>
              <a:rPr lang="uk-UA" dirty="0" smtClean="0"/>
              <a:t>, </a:t>
            </a:r>
            <a:r>
              <a:rPr lang="uk-UA" dirty="0" err="1" smtClean="0"/>
              <a:t>середньо-</a:t>
            </a:r>
            <a:r>
              <a:rPr lang="uk-UA" dirty="0" smtClean="0"/>
              <a:t> та довгострокові потреби в освіті та навчанні для європейських професіоналів музею та культурної спадщини </a:t>
            </a:r>
          </a:p>
          <a:p>
            <a:r>
              <a:rPr lang="uk-UA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Дедлайн</a:t>
            </a:r>
            <a: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березня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2020 г. 17:00:00 за </a:t>
            </a:r>
            <a:r>
              <a:rPr lang="ru-RU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Брюсельским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часом</a:t>
            </a:r>
            <a: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en-US" dirty="0" smtClean="0">
                <a:hlinkClick r:id="rId2"/>
              </a:rPr>
              <a:t> https://ec.europa.eu/info/funding-tenders/opportunities/portal/screen/opportunities/topic-details/transformations-04-2019-2020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116632"/>
            <a:ext cx="8229600" cy="1008112"/>
          </a:xfrm>
        </p:spPr>
        <p:txBody>
          <a:bodyPr/>
          <a:lstStyle/>
          <a:p>
            <a:r>
              <a:rPr lang="ru-RU" sz="3600" dirty="0">
                <a:solidFill>
                  <a:srgbClr val="FF0000"/>
                </a:solidFill>
              </a:rPr>
              <a:t>ГРАНТИ ЗІ ЗБЕРЕЖЕННЯ КУЛЬТУРНОЇ СПАДЩИНИ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5516" y="1412776"/>
            <a:ext cx="88569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Мета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конкурсу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збереження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пам’яток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культури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,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музейних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експонатів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чи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колекцій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, форм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виразу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традиційної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культури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У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конкурсі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можуть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брати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участь: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зареєстровані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неурядові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організації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музеї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,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керівні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заклади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культури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чи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подібні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установи.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Дедлайн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: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30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жовтня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 2019 року (до 23.59 за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київським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 часом).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1D2129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Умови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конкурсу "Невеликий грант"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$10,000-$200,000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1D2129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Фонд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розглядатиме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пропозиції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із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наступних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трьох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 </a:t>
            </a: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категорій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: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ПАМ’ЯТКИ КУЛЬТУРИ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: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історичні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будівлі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,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пам’ятки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 та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археологічні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об’єкти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тощо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ЕКСПОНАТ ЧИ КОЛЕКЦІЯ ЕКСПОНАТІВ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із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 музею,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історичної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пам’ятки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чи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подібної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інституції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ФОРМИ ВИРАЗУ ТРАДИЦІЙНОЇ КУЛЬТУРИ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: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традиційна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музика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,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танці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,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корінні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мови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Arial" pitchFamily="34" charset="0"/>
              </a:rPr>
              <a:t> та ремесла.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ДЕТАЛІ </a:t>
            </a:r>
            <a:r>
              <a:rPr kumimoji="0" lang="ru-RU" sz="1800" b="1" i="1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УЧАСТІ У КОНКУРСІ ЗА ПОСИЛАННЯМ: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1D2129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Умови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1D2129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</a:rPr>
              <a:t> конкурсу "Невеликий проект"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1D2129"/>
              </a:solidFill>
              <a:effectLst/>
              <a:uLnTx/>
              <a:uFillTx/>
              <a:latin typeface="Helvetica" panose="020B0604020202020204" pitchFamily="34" charset="0"/>
              <a:ea typeface="+mn-ea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85898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  <a:hlinkClick r:id="rId2"/>
              </a:rPr>
              <a:t>https://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85898"/>
                </a:solidFill>
                <a:effectLst/>
                <a:uLnTx/>
                <a:uFillTx/>
                <a:latin typeface="inherit"/>
                <a:ea typeface="+mn-ea"/>
                <a:cs typeface="Arial" pitchFamily="34" charset="0"/>
                <a:hlinkClick r:id="rId2"/>
              </a:rPr>
              <a:t>ua.usembassy.gov/wp-content/uploads/sites/151/Notice-of-Funding-Opportunity-2020-Small-Grants-Ukr.pdf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523083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Redacted>
  <Shape name="Rectangle 5" id="6" nExID="338"/>
</Redacted>
</file>

<file path=customXml/itemProps1.xml><?xml version="1.0" encoding="utf-8"?>
<ds:datastoreItem xmlns:ds="http://schemas.openxmlformats.org/officeDocument/2006/customXml" ds:itemID="{5D92272B-0D4B-41E8-B487-D1DC5CCA403A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1078</TotalTime>
  <Words>1588</Words>
  <Application>Microsoft Office PowerPoint</Application>
  <PresentationFormat>Экран (4:3)</PresentationFormat>
  <Paragraphs>203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26</vt:i4>
      </vt:variant>
    </vt:vector>
  </HeadingPairs>
  <TitlesOfParts>
    <vt:vector size="40" baseType="lpstr">
      <vt:lpstr>Arial</vt:lpstr>
      <vt:lpstr>Arial Black</vt:lpstr>
      <vt:lpstr>Calibri</vt:lpstr>
      <vt:lpstr>Constantia</vt:lpstr>
      <vt:lpstr>Helvetica</vt:lpstr>
      <vt:lpstr>inherit</vt:lpstr>
      <vt:lpstr>Times New Roman</vt:lpstr>
      <vt:lpstr>Verdana</vt:lpstr>
      <vt:lpstr>Wingdings 3</vt:lpstr>
      <vt:lpstr>Оформление по умолчанию</vt:lpstr>
      <vt:lpstr>Тема Office</vt:lpstr>
      <vt:lpstr>2_Оформление по умолчанию</vt:lpstr>
      <vt:lpstr>Office Theme</vt:lpstr>
      <vt:lpstr>1_Оформление по умолчанию</vt:lpstr>
      <vt:lpstr>Презентация PowerPoint</vt:lpstr>
      <vt:lpstr>Презентация PowerPoint</vt:lpstr>
      <vt:lpstr>Презентация PowerPoint</vt:lpstr>
      <vt:lpstr>Україна – як партнер проектів https://cordis.europa.eu/search/result_en?q=(participant/organization/relations/regions/relatedRegion/region/eu</vt:lpstr>
      <vt:lpstr>Успіхи  Горизонт 2020 </vt:lpstr>
      <vt:lpstr>Європейський центр компетентностей щодо збереження та збереження пам’яток та пам’ятки </vt:lpstr>
      <vt:lpstr>Інноваційні підходи для розвитку міст та регіонів через культурний туризм</vt:lpstr>
      <vt:lpstr>Культура для кордону - проведення інноваційного та дослідницького співробітництва між європейськими музеями та об'єктами спадщини</vt:lpstr>
      <vt:lpstr>ГРАНТИ ЗІ ЗБЕРЕЖЕННЯ КУЛЬТУРНОЇ СПАДЩИНИ</vt:lpstr>
      <vt:lpstr>Український культурний фонд https://ucf.in.ua/</vt:lpstr>
      <vt:lpstr>ГРАНТИ ЕНЕРГОЗБЕРЕЖЕННЯ</vt:lpstr>
      <vt:lpstr>ГРАНТИ ЕНЕРГОЗБЕРЕЖЕННЯ</vt:lpstr>
      <vt:lpstr>ГРАНТИ ЕНЕРГОЗБЕРЕЖЕННЯ</vt:lpstr>
      <vt:lpstr> Глобальний екологічний фонд надає гранти </vt:lpstr>
      <vt:lpstr>Глобальний екологічний фонд надає гранти</vt:lpstr>
      <vt:lpstr>ГРАНТИ ДЛЯ ПІДТРИМКИ УЧАСТІ У ТОРГОВЕЛЬНИХ ЗАХОДАХ</vt:lpstr>
      <vt:lpstr>Проекти регіонального розвитку, які можуть реалізовуватися за рахунок коштів державного бюджету, отриманих від Європейського Союзу </vt:lpstr>
      <vt:lpstr>Проекти регіонального розвитку, які можуть реалізовуватися за рахунок коштів державного бюджету, отриманих від Європейського Союзу </vt:lpstr>
      <vt:lpstr>Проекти регіонального розвитку, які можуть реалізовуватися за рахунок коштів державного бюджету, отриманих від Європейського Союзу </vt:lpstr>
      <vt:lpstr>Проекти регіонального розвитку, які можуть реалізовуватися за рахунок коштів державного бюджету, отриманих від Європейського Союзу </vt:lpstr>
      <vt:lpstr>Проекти регіонального розвитку, які можуть реалізовуватися за рахунок коштів державного бюджету, отриманих від Європейського Союзу </vt:lpstr>
      <vt:lpstr>”ЄВРОПЕЙСЬКІ ГРАНТИ” ДЛЯ МСП</vt:lpstr>
      <vt:lpstr>МБФ «Відродження»</vt:lpstr>
      <vt:lpstr>https://www.facebook.com/groups/grant.management/</vt:lpstr>
      <vt:lpstr>Пошук партнерів https://www.up2europe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Deafult User</dc:creator>
  <cp:lastModifiedBy>Пользователь</cp:lastModifiedBy>
  <cp:revision>45</cp:revision>
  <dcterms:created xsi:type="dcterms:W3CDTF">2017-04-09T21:31:58Z</dcterms:created>
  <dcterms:modified xsi:type="dcterms:W3CDTF">2019-10-22T21:53:35Z</dcterms:modified>
</cp:coreProperties>
</file>